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8" r:id="rId3"/>
    <p:sldId id="320" r:id="rId4"/>
    <p:sldId id="284" r:id="rId5"/>
    <p:sldId id="287" r:id="rId6"/>
    <p:sldId id="283" r:id="rId7"/>
    <p:sldId id="257" r:id="rId8"/>
    <p:sldId id="262" r:id="rId9"/>
    <p:sldId id="325" r:id="rId10"/>
    <p:sldId id="321" r:id="rId11"/>
    <p:sldId id="324" r:id="rId12"/>
    <p:sldId id="323" r:id="rId13"/>
    <p:sldId id="261" r:id="rId14"/>
    <p:sldId id="264" r:id="rId15"/>
    <p:sldId id="308" r:id="rId16"/>
    <p:sldId id="294" r:id="rId17"/>
    <p:sldId id="299" r:id="rId18"/>
    <p:sldId id="301" r:id="rId19"/>
    <p:sldId id="293" r:id="rId20"/>
    <p:sldId id="291" r:id="rId21"/>
    <p:sldId id="279" r:id="rId22"/>
    <p:sldId id="298" r:id="rId23"/>
    <p:sldId id="288" r:id="rId24"/>
    <p:sldId id="282" r:id="rId25"/>
    <p:sldId id="259" r:id="rId26"/>
    <p:sldId id="276" r:id="rId27"/>
    <p:sldId id="329" r:id="rId28"/>
    <p:sldId id="269" r:id="rId29"/>
    <p:sldId id="266" r:id="rId30"/>
    <p:sldId id="267" r:id="rId31"/>
    <p:sldId id="297" r:id="rId32"/>
    <p:sldId id="271" r:id="rId33"/>
    <p:sldId id="275" r:id="rId34"/>
    <p:sldId id="274" r:id="rId35"/>
    <p:sldId id="270" r:id="rId36"/>
    <p:sldId id="303" r:id="rId37"/>
    <p:sldId id="311" r:id="rId38"/>
    <p:sldId id="289" r:id="rId39"/>
    <p:sldId id="316" r:id="rId40"/>
    <p:sldId id="315" r:id="rId41"/>
    <p:sldId id="304" r:id="rId42"/>
    <p:sldId id="305" r:id="rId43"/>
    <p:sldId id="327" r:id="rId44"/>
    <p:sldId id="285" r:id="rId45"/>
    <p:sldId id="295" r:id="rId46"/>
    <p:sldId id="296" r:id="rId47"/>
    <p:sldId id="286" r:id="rId48"/>
    <p:sldId id="328" r:id="rId49"/>
    <p:sldId id="30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991EF-B4CB-4400-BF5E-8CF14DD5B2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CC601-7CBB-4400-ABFE-D97AF1FE3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D5F79-0779-47EA-A02E-8444073BC1EB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BEE32-4F8B-4E78-91E6-8459F311E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3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3E4D01-8AE8-4990-A507-0FE1AB3F3B8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0CCECA-1924-4739-8BDE-65972955AD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abdenour@mail.sd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Tom Abdenour, DHSc ATC CES</a:t>
            </a:r>
          </a:p>
          <a:p>
            <a:r>
              <a:rPr lang="en-US" dirty="0" smtClean="0"/>
              <a:t>Head Athletic Trainer</a:t>
            </a:r>
          </a:p>
          <a:p>
            <a:r>
              <a:rPr lang="en-US" dirty="0" smtClean="0"/>
              <a:t>San Diego State University</a:t>
            </a:r>
          </a:p>
          <a:p>
            <a:r>
              <a:rPr lang="en-US" dirty="0" smtClean="0">
                <a:hlinkClick r:id="rId2"/>
              </a:rPr>
              <a:t>tabdenour@mail.sdsu.edu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Integrating Outcome Measures into Clinical Practice: You NEED to Do This </a:t>
            </a:r>
            <a:r>
              <a:rPr lang="en-US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50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improve embracing outcomes assessment</a:t>
            </a:r>
          </a:p>
          <a:p>
            <a:pPr lvl="0"/>
            <a:r>
              <a:rPr lang="en-US" sz="2800" dirty="0"/>
              <a:t>enhance practitioner education</a:t>
            </a:r>
          </a:p>
          <a:p>
            <a:pPr lvl="0"/>
            <a:r>
              <a:rPr lang="en-US" sz="2800" dirty="0"/>
              <a:t>create outcomes measures that are </a:t>
            </a:r>
            <a:r>
              <a:rPr lang="en-US" sz="2800" dirty="0" smtClean="0"/>
              <a:t>relevant </a:t>
            </a:r>
            <a:r>
              <a:rPr lang="en-US" sz="2800" dirty="0"/>
              <a:t>to our patient population</a:t>
            </a:r>
          </a:p>
          <a:p>
            <a:pPr lvl="1"/>
            <a:r>
              <a:rPr lang="en-US" sz="2400" dirty="0"/>
              <a:t>the athletic population</a:t>
            </a:r>
          </a:p>
          <a:p>
            <a:pPr lvl="1"/>
            <a:r>
              <a:rPr lang="en-US" sz="2400" dirty="0"/>
              <a:t>pierce the ceiling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Goals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44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pPr lvl="0"/>
            <a:r>
              <a:rPr lang="en-US" sz="2800" dirty="0" smtClean="0"/>
              <a:t>Communication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90% AT: enhance the practitioner—patient communication</a:t>
            </a:r>
          </a:p>
          <a:p>
            <a:pPr lvl="1"/>
            <a:r>
              <a:rPr lang="en-US" sz="2400" dirty="0"/>
              <a:t>80% AT: enhanced practitioner—colleague communication</a:t>
            </a:r>
          </a:p>
          <a:p>
            <a:pPr lvl="1"/>
            <a:r>
              <a:rPr lang="en-US" sz="2400" dirty="0"/>
              <a:t>60% psychologists: enhanced practitioner – parent communication</a:t>
            </a:r>
          </a:p>
          <a:p>
            <a:pPr lvl="0"/>
            <a:r>
              <a:rPr lang="en-US" sz="2800" dirty="0"/>
              <a:t>87% AT: enhances plan of care</a:t>
            </a:r>
          </a:p>
          <a:p>
            <a:pPr lvl="0"/>
            <a:r>
              <a:rPr lang="en-US" sz="2800" dirty="0"/>
              <a:t>78% AT: patients believe clinician is more thorough</a:t>
            </a:r>
          </a:p>
          <a:p>
            <a:pPr lvl="0"/>
            <a:r>
              <a:rPr lang="en-US" sz="2800" dirty="0"/>
              <a:t>71% AT: attain overall better outcomes</a:t>
            </a:r>
          </a:p>
          <a:p>
            <a:pPr lvl="0"/>
            <a:r>
              <a:rPr lang="en-US" sz="2800" dirty="0"/>
              <a:t>62% AT: enhance patient motivation and encouragement </a:t>
            </a:r>
          </a:p>
          <a:p>
            <a:r>
              <a:rPr lang="en-US" sz="2800" dirty="0"/>
              <a:t> 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Benefits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507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improve overall quality of treatment</a:t>
            </a:r>
          </a:p>
          <a:p>
            <a:pPr lvl="0"/>
            <a:r>
              <a:rPr lang="en-US" dirty="0"/>
              <a:t>help focus treatment</a:t>
            </a:r>
          </a:p>
          <a:p>
            <a:pPr lvl="0"/>
            <a:r>
              <a:rPr lang="en-US" dirty="0"/>
              <a:t>facilitated discharge planning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smtClean="0"/>
              <a:t>Benefits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i="1" dirty="0" smtClean="0"/>
              <a:t>(continued)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068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are they???</a:t>
            </a:r>
          </a:p>
          <a:p>
            <a:pPr lvl="1"/>
            <a:r>
              <a:rPr lang="en-US" dirty="0" smtClean="0"/>
              <a:t>‘paper &amp; pencil’ tests</a:t>
            </a:r>
          </a:p>
          <a:p>
            <a:pPr lvl="1"/>
            <a:r>
              <a:rPr lang="en-US" dirty="0" smtClean="0"/>
              <a:t>symptoms</a:t>
            </a:r>
            <a:endParaRPr lang="en-US" dirty="0"/>
          </a:p>
          <a:p>
            <a:pPr lvl="1"/>
            <a:r>
              <a:rPr lang="en-US" dirty="0"/>
              <a:t>some scales focus on </a:t>
            </a:r>
            <a:r>
              <a:rPr lang="en-US" i="1" dirty="0" smtClean="0"/>
              <a:t>function…..</a:t>
            </a:r>
            <a:r>
              <a:rPr lang="en-US" dirty="0" smtClean="0"/>
              <a:t>others </a:t>
            </a:r>
            <a:r>
              <a:rPr lang="en-US" dirty="0"/>
              <a:t>on </a:t>
            </a:r>
            <a:r>
              <a:rPr lang="en-US" i="1" dirty="0"/>
              <a:t>dysfunction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Description</a:t>
            </a:r>
            <a:br>
              <a:rPr lang="en-US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628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should cover</a:t>
            </a:r>
          </a:p>
          <a:p>
            <a:pPr lvl="1"/>
            <a:r>
              <a:rPr lang="en-US" dirty="0" smtClean="0"/>
              <a:t>various conditions which could afflict athlete/patient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uestions should be scored  for quantification</a:t>
            </a:r>
          </a:p>
          <a:p>
            <a:pPr lvl="2"/>
            <a:r>
              <a:rPr lang="en-US" dirty="0" smtClean="0"/>
              <a:t>some form of ranking system (i.e. </a:t>
            </a:r>
            <a:r>
              <a:rPr lang="en-US" dirty="0" err="1" smtClean="0"/>
              <a:t>Likert</a:t>
            </a:r>
            <a:r>
              <a:rPr lang="en-US" dirty="0" smtClean="0"/>
              <a:t> scale).</a:t>
            </a:r>
          </a:p>
          <a:p>
            <a:pPr lvl="2"/>
            <a:r>
              <a:rPr lang="en-US" dirty="0" smtClean="0"/>
              <a:t>0-10 pain or function scale</a:t>
            </a:r>
          </a:p>
          <a:p>
            <a:pPr lvl="2"/>
            <a:r>
              <a:rPr lang="en-US" dirty="0" smtClean="0"/>
              <a:t>10 cm line</a:t>
            </a:r>
          </a:p>
          <a:p>
            <a:r>
              <a:rPr lang="en-US" dirty="0"/>
              <a:t>Administration</a:t>
            </a:r>
          </a:p>
          <a:p>
            <a:pPr lvl="1"/>
            <a:r>
              <a:rPr lang="en-US" dirty="0"/>
              <a:t>initial at onset of injury</a:t>
            </a:r>
          </a:p>
          <a:p>
            <a:pPr lvl="1"/>
            <a:r>
              <a:rPr lang="en-US" dirty="0"/>
              <a:t>serially until rehab complete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Description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region: specific</a:t>
            </a:r>
          </a:p>
          <a:p>
            <a:r>
              <a:rPr lang="en-US" dirty="0" smtClean="0"/>
              <a:t>Body region: general</a:t>
            </a:r>
          </a:p>
          <a:p>
            <a:r>
              <a:rPr lang="en-US" dirty="0" smtClean="0"/>
              <a:t>HRQOL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281178" lvl="2" indent="-1714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1200" dirty="0" smtClean="0"/>
              <a:t>Snyder Valier </a:t>
            </a:r>
            <a:r>
              <a:rPr lang="en-US" sz="1200" dirty="0"/>
              <a:t>et al, </a:t>
            </a:r>
            <a:r>
              <a:rPr lang="en-US" sz="1200" dirty="0" smtClean="0"/>
              <a:t>2014</a:t>
            </a:r>
            <a:endParaRPr lang="en-US" sz="1200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Regions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033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HRQOL</a:t>
            </a:r>
          </a:p>
          <a:p>
            <a:pPr lvl="1"/>
            <a:r>
              <a:rPr lang="en-US" dirty="0" smtClean="0"/>
              <a:t>SF-36</a:t>
            </a:r>
          </a:p>
          <a:p>
            <a:r>
              <a:rPr lang="en-US" dirty="0" smtClean="0"/>
              <a:t>Upper Body</a:t>
            </a:r>
          </a:p>
          <a:p>
            <a:pPr lvl="1"/>
            <a:r>
              <a:rPr lang="en-US" dirty="0" err="1"/>
              <a:t>Kerlan-Jobe</a:t>
            </a:r>
            <a:r>
              <a:rPr lang="en-US" dirty="0"/>
              <a:t> Orthopaedic Clinic </a:t>
            </a:r>
            <a:r>
              <a:rPr lang="en-US" i="1" dirty="0"/>
              <a:t>(KJOC) </a:t>
            </a:r>
            <a:r>
              <a:rPr lang="en-US" dirty="0"/>
              <a:t> Shoulder &amp; Elbow Score</a:t>
            </a:r>
          </a:p>
          <a:p>
            <a:r>
              <a:rPr lang="en-US" dirty="0" smtClean="0"/>
              <a:t>Patellofemoral</a:t>
            </a:r>
          </a:p>
          <a:p>
            <a:pPr lvl="1"/>
            <a:r>
              <a:rPr lang="en-US" dirty="0" smtClean="0"/>
              <a:t>VISA Scale</a:t>
            </a:r>
          </a:p>
          <a:p>
            <a:r>
              <a:rPr lang="en-US" dirty="0" smtClean="0"/>
              <a:t>Foot &amp; Ankle </a:t>
            </a:r>
          </a:p>
          <a:p>
            <a:pPr lvl="1"/>
            <a:r>
              <a:rPr lang="en-US" dirty="0" smtClean="0"/>
              <a:t>Foot and </a:t>
            </a:r>
            <a:r>
              <a:rPr lang="en-US" dirty="0" smtClean="0"/>
              <a:t>Ankle Ability Measure</a:t>
            </a:r>
            <a:endParaRPr lang="en-US" dirty="0" smtClean="0"/>
          </a:p>
          <a:p>
            <a:r>
              <a:rPr lang="en-US" dirty="0" smtClean="0"/>
              <a:t>Low Back </a:t>
            </a:r>
          </a:p>
          <a:p>
            <a:pPr lvl="1"/>
            <a:r>
              <a:rPr lang="en-US" dirty="0" smtClean="0"/>
              <a:t>Modified Oswestry Questionnaire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effectLst/>
              </a:rPr>
              <a:t/>
            </a:r>
            <a:br>
              <a:rPr lang="en-US" b="0" dirty="0">
                <a:effectLst/>
              </a:rPr>
            </a:br>
            <a:r>
              <a:rPr lang="en-US" i="1" dirty="0" smtClean="0">
                <a:effectLst/>
              </a:rPr>
              <a:t>Examples</a:t>
            </a:r>
            <a:endParaRPr lang="en-U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92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Related Quality of Life </a:t>
            </a:r>
            <a:r>
              <a:rPr lang="en-US" i="1" dirty="0" smtClean="0"/>
              <a:t>(HRQOL)</a:t>
            </a:r>
          </a:p>
          <a:p>
            <a:pPr lvl="1"/>
            <a:r>
              <a:rPr lang="en-US" dirty="0" smtClean="0"/>
              <a:t>ATC instinct to evaluate strength, ROM, etc.</a:t>
            </a:r>
          </a:p>
          <a:p>
            <a:pPr lvl="1"/>
            <a:r>
              <a:rPr lang="en-US" dirty="0"/>
              <a:t>HRQOL self-report to evaluate:</a:t>
            </a:r>
          </a:p>
          <a:p>
            <a:pPr lvl="2"/>
            <a:r>
              <a:rPr lang="en-US" dirty="0"/>
              <a:t>physical</a:t>
            </a:r>
          </a:p>
          <a:p>
            <a:pPr lvl="2"/>
            <a:r>
              <a:rPr lang="en-US" dirty="0"/>
              <a:t>psychological</a:t>
            </a:r>
          </a:p>
          <a:p>
            <a:pPr lvl="2"/>
            <a:r>
              <a:rPr lang="en-US" dirty="0"/>
              <a:t>social </a:t>
            </a:r>
            <a:endParaRPr lang="en-US" dirty="0" smtClean="0"/>
          </a:p>
          <a:p>
            <a:pPr lvl="1"/>
            <a:r>
              <a:rPr lang="en-US" dirty="0" smtClean="0"/>
              <a:t>Based on</a:t>
            </a:r>
          </a:p>
          <a:p>
            <a:pPr lvl="2"/>
            <a:r>
              <a:rPr lang="en-US" dirty="0"/>
              <a:t>personal </a:t>
            </a:r>
            <a:r>
              <a:rPr lang="en-US" dirty="0" smtClean="0"/>
              <a:t>experiences &amp; expectations</a:t>
            </a:r>
            <a:endParaRPr lang="en-US" dirty="0"/>
          </a:p>
          <a:p>
            <a:pPr lvl="1"/>
            <a:r>
              <a:rPr lang="en-US" dirty="0" smtClean="0"/>
              <a:t>Self-report tools</a:t>
            </a:r>
          </a:p>
          <a:p>
            <a:pPr lvl="2"/>
            <a:r>
              <a:rPr lang="en-US" dirty="0" smtClean="0"/>
              <a:t>SF 36  &amp; SF 12</a:t>
            </a:r>
          </a:p>
          <a:p>
            <a:pPr marL="630936" lvl="2" indent="0">
              <a:buNone/>
            </a:pPr>
            <a:endParaRPr lang="en-US" dirty="0" smtClean="0"/>
          </a:p>
          <a:p>
            <a:pPr lvl="2"/>
            <a:r>
              <a:rPr lang="en-US" sz="1200" dirty="0" smtClean="0"/>
              <a:t>Snyder et al, 2010</a:t>
            </a:r>
            <a:endParaRPr lang="en-US" sz="1200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effectLst/>
              </a:rPr>
              <a:t/>
            </a:r>
            <a:br>
              <a:rPr lang="en-US" b="0" dirty="0">
                <a:effectLst/>
              </a:rPr>
            </a:br>
            <a:r>
              <a:rPr lang="en-US" b="0" i="1" dirty="0" smtClean="0">
                <a:effectLst/>
              </a:rPr>
              <a:t>HRQOL</a:t>
            </a:r>
            <a:r>
              <a:rPr lang="en-US" b="0" dirty="0" smtClean="0">
                <a:effectLst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Kerlan-Jobe</a:t>
            </a:r>
            <a:r>
              <a:rPr lang="en-US" dirty="0"/>
              <a:t> Orthopaedic Clinic </a:t>
            </a:r>
            <a:r>
              <a:rPr lang="en-US" i="1" dirty="0"/>
              <a:t>(KJOC) </a:t>
            </a:r>
            <a:r>
              <a:rPr lang="en-US" dirty="0"/>
              <a:t> Shoulder &amp; Elbow </a:t>
            </a:r>
            <a:r>
              <a:rPr lang="en-US" dirty="0" smtClean="0"/>
              <a:t>Score</a:t>
            </a:r>
          </a:p>
          <a:p>
            <a:pPr lvl="1"/>
            <a:r>
              <a:rPr lang="en-US" dirty="0" smtClean="0"/>
              <a:t>KJOC Scale</a:t>
            </a:r>
          </a:p>
          <a:p>
            <a:pPr marL="393192" lvl="1" indent="0">
              <a:buNone/>
            </a:pPr>
            <a:endParaRPr lang="en-US" dirty="0"/>
          </a:p>
          <a:p>
            <a:pPr lvl="2"/>
            <a:r>
              <a:rPr lang="en-US" dirty="0"/>
              <a:t>Visual Analog Scale </a:t>
            </a:r>
            <a:r>
              <a:rPr lang="en-US" i="1" dirty="0"/>
              <a:t>“place an X on the line</a:t>
            </a:r>
            <a:r>
              <a:rPr lang="en-US" i="1" dirty="0" smtClean="0"/>
              <a:t>”</a:t>
            </a:r>
          </a:p>
          <a:p>
            <a:pPr marL="630936" lvl="2" indent="0">
              <a:buNone/>
            </a:pPr>
            <a:endParaRPr lang="en-US" i="1" dirty="0"/>
          </a:p>
          <a:p>
            <a:pPr lvl="3"/>
            <a:r>
              <a:rPr lang="en-US" dirty="0"/>
              <a:t>Background &amp; demographic information</a:t>
            </a:r>
          </a:p>
          <a:p>
            <a:pPr lvl="3"/>
            <a:r>
              <a:rPr lang="en-US" dirty="0"/>
              <a:t>10 questions relative to </a:t>
            </a:r>
          </a:p>
          <a:p>
            <a:pPr lvl="4"/>
            <a:r>
              <a:rPr lang="en-US" dirty="0"/>
              <a:t>pain, weakness, instability during activity</a:t>
            </a:r>
          </a:p>
          <a:p>
            <a:pPr lvl="4"/>
            <a:r>
              <a:rPr lang="en-US" dirty="0"/>
              <a:t>impact of injury on function: throw, serve, stroke, </a:t>
            </a:r>
            <a:r>
              <a:rPr lang="en-US" dirty="0" err="1"/>
              <a:t>etc</a:t>
            </a:r>
            <a:endParaRPr lang="en-US" dirty="0"/>
          </a:p>
          <a:p>
            <a:pPr lvl="4"/>
            <a:endParaRPr lang="en-US" dirty="0"/>
          </a:p>
          <a:p>
            <a:pPr lvl="4"/>
            <a:r>
              <a:rPr lang="en-US" sz="1200" dirty="0"/>
              <a:t>Alberta, F. G., et al. 2010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i="1" dirty="0">
                <a:effectLst/>
              </a:rPr>
              <a:t/>
            </a:r>
            <a:br>
              <a:rPr lang="en-US" b="0" i="1" dirty="0">
                <a:effectLst/>
              </a:rPr>
            </a:br>
            <a:r>
              <a:rPr lang="en-US" b="0" i="1" dirty="0">
                <a:effectLst/>
              </a:rPr>
              <a:t>Upper Extremity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0809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Questions: </a:t>
            </a:r>
          </a:p>
          <a:p>
            <a:pPr lvl="1"/>
            <a:r>
              <a:rPr lang="en-US" dirty="0" smtClean="0"/>
              <a:t>0 </a:t>
            </a:r>
            <a:r>
              <a:rPr lang="en-US" dirty="0"/>
              <a:t>points (dysfunction)  -- 10 points (optimal function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ix questions: pain/symptoms</a:t>
            </a:r>
          </a:p>
          <a:p>
            <a:pPr lvl="4"/>
            <a:r>
              <a:rPr lang="en-US" dirty="0" smtClean="0"/>
              <a:t>length of time to sit pain free</a:t>
            </a:r>
          </a:p>
          <a:p>
            <a:pPr lvl="4"/>
            <a:r>
              <a:rPr lang="en-US" dirty="0"/>
              <a:t>p</a:t>
            </a:r>
            <a:r>
              <a:rPr lang="en-US" dirty="0" smtClean="0"/>
              <a:t>ain walking downstairs</a:t>
            </a:r>
          </a:p>
          <a:p>
            <a:pPr lvl="4"/>
            <a:r>
              <a:rPr lang="en-US" dirty="0"/>
              <a:t>p</a:t>
            </a:r>
            <a:r>
              <a:rPr lang="en-US" dirty="0" smtClean="0"/>
              <a:t>ain with non-WB knee extension</a:t>
            </a:r>
          </a:p>
          <a:p>
            <a:pPr lvl="4"/>
            <a:r>
              <a:rPr lang="en-US" dirty="0"/>
              <a:t>p</a:t>
            </a:r>
            <a:r>
              <a:rPr lang="en-US" dirty="0" smtClean="0"/>
              <a:t>ain with lunge</a:t>
            </a:r>
          </a:p>
          <a:p>
            <a:pPr lvl="4"/>
            <a:r>
              <a:rPr lang="en-US" dirty="0"/>
              <a:t>p</a:t>
            </a:r>
            <a:r>
              <a:rPr lang="en-US" dirty="0" smtClean="0"/>
              <a:t>ain with squatting</a:t>
            </a:r>
          </a:p>
          <a:p>
            <a:pPr lvl="4"/>
            <a:r>
              <a:rPr lang="en-US" dirty="0"/>
              <a:t>p</a:t>
            </a:r>
            <a:r>
              <a:rPr lang="en-US" dirty="0" smtClean="0"/>
              <a:t>ain with 10 hops</a:t>
            </a:r>
            <a:endParaRPr lang="en-US" dirty="0"/>
          </a:p>
          <a:p>
            <a:pPr lvl="2"/>
            <a:r>
              <a:rPr lang="en-US" dirty="0"/>
              <a:t>two: ability to participate in sport </a:t>
            </a:r>
            <a:r>
              <a:rPr lang="en-US" dirty="0" smtClean="0"/>
              <a:t>activity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port participation</a:t>
            </a:r>
          </a:p>
          <a:p>
            <a:pPr lvl="3"/>
            <a:r>
              <a:rPr lang="en-US" dirty="0"/>
              <a:t>p</a:t>
            </a:r>
            <a:r>
              <a:rPr lang="en-US" dirty="0" smtClean="0"/>
              <a:t>ain with sport activity</a:t>
            </a:r>
            <a:endParaRPr lang="en-US" dirty="0"/>
          </a:p>
          <a:p>
            <a:pPr lvl="2"/>
            <a:r>
              <a:rPr lang="en-US" dirty="0"/>
              <a:t>total: 100 points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Patellofemoral Scale: VISA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Outcome scales</a:t>
            </a:r>
          </a:p>
          <a:p>
            <a:pPr lvl="1"/>
            <a:r>
              <a:rPr lang="en-US" i="1" dirty="0"/>
              <a:t>p</a:t>
            </a:r>
            <a:r>
              <a:rPr lang="en-US" i="1" dirty="0" smtClean="0"/>
              <a:t>hilosophy of outcomes measurement</a:t>
            </a:r>
          </a:p>
          <a:p>
            <a:pPr lvl="1"/>
            <a:r>
              <a:rPr lang="en-US" i="1" dirty="0"/>
              <a:t>a</a:t>
            </a:r>
            <a:r>
              <a:rPr lang="en-US" i="1" dirty="0" smtClean="0"/>
              <a:t>pplication as an EBM tool</a:t>
            </a:r>
          </a:p>
          <a:p>
            <a:pPr lvl="1"/>
            <a:r>
              <a:rPr lang="en-US" i="1" dirty="0"/>
              <a:t>h</a:t>
            </a:r>
            <a:r>
              <a:rPr lang="en-US" i="1" dirty="0" smtClean="0"/>
              <a:t>ow they are  developed</a:t>
            </a:r>
          </a:p>
          <a:p>
            <a:pPr lvl="1"/>
            <a:r>
              <a:rPr lang="en-US" i="1" dirty="0" smtClean="0"/>
              <a:t>“ceiling effect” &amp; need for athletic versions of outcome scales</a:t>
            </a:r>
          </a:p>
          <a:p>
            <a:r>
              <a:rPr lang="en-US" i="1" dirty="0" smtClean="0"/>
              <a:t>Example of some outcome scales</a:t>
            </a:r>
          </a:p>
          <a:p>
            <a:pPr lvl="1"/>
            <a:r>
              <a:rPr lang="en-US" i="1" dirty="0" smtClean="0"/>
              <a:t>low back</a:t>
            </a:r>
          </a:p>
          <a:p>
            <a:pPr lvl="1"/>
            <a:r>
              <a:rPr lang="en-US" i="1" dirty="0" smtClean="0"/>
              <a:t>foot/ankle</a:t>
            </a:r>
          </a:p>
          <a:p>
            <a:pPr lvl="1"/>
            <a:r>
              <a:rPr lang="en-US" i="1" dirty="0" smtClean="0"/>
              <a:t>knee joint &amp; patellofemoral</a:t>
            </a:r>
          </a:p>
          <a:p>
            <a:pPr lvl="1"/>
            <a:r>
              <a:rPr lang="en-US" i="1" dirty="0" smtClean="0"/>
              <a:t>upper extremity</a:t>
            </a:r>
          </a:p>
          <a:p>
            <a:pPr lvl="1"/>
            <a:r>
              <a:rPr lang="en-US" i="1" dirty="0" smtClean="0"/>
              <a:t>HRQOL</a:t>
            </a:r>
          </a:p>
          <a:p>
            <a:r>
              <a:rPr lang="en-US" i="1" dirty="0" smtClean="0"/>
              <a:t> ALBO (Athletic Low Back Outcome)</a:t>
            </a:r>
          </a:p>
          <a:p>
            <a:pPr marL="457200" lvl="1" indent="0">
              <a:buNone/>
            </a:pPr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b="1" i="1" dirty="0" smtClean="0"/>
              <a:t>do we hope </a:t>
            </a:r>
            <a:r>
              <a:rPr lang="en-US" dirty="0" smtClean="0"/>
              <a:t>to learn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Foot &amp; Ankle </a:t>
            </a:r>
            <a:r>
              <a:rPr lang="en-US" dirty="0" smtClean="0"/>
              <a:t>Ability Measure (FAAM &amp; Sport)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FAAM (ADL</a:t>
            </a:r>
            <a:r>
              <a:rPr lang="en-US" dirty="0" smtClean="0"/>
              <a:t>) &amp; SPORT	</a:t>
            </a:r>
          </a:p>
          <a:p>
            <a:pPr lvl="3"/>
            <a:r>
              <a:rPr lang="en-US" dirty="0" smtClean="0"/>
              <a:t>0—5 points</a:t>
            </a:r>
          </a:p>
          <a:p>
            <a:pPr lvl="3"/>
            <a:r>
              <a:rPr lang="en-US" dirty="0" smtClean="0"/>
              <a:t>No difficulty -- Unable</a:t>
            </a:r>
          </a:p>
          <a:p>
            <a:pPr lvl="2"/>
            <a:r>
              <a:rPr lang="en-US" dirty="0" smtClean="0"/>
              <a:t>FAAM: </a:t>
            </a:r>
            <a:r>
              <a:rPr lang="en-US" dirty="0" smtClean="0"/>
              <a:t>	assess ADL </a:t>
            </a:r>
          </a:p>
          <a:p>
            <a:pPr lvl="3"/>
            <a:r>
              <a:rPr lang="en-US" dirty="0" smtClean="0"/>
              <a:t>walking: flat, hills, uneven ground for time</a:t>
            </a:r>
          </a:p>
          <a:p>
            <a:pPr lvl="3"/>
            <a:r>
              <a:rPr lang="en-US" dirty="0" smtClean="0"/>
              <a:t>ADL in general </a:t>
            </a:r>
          </a:p>
          <a:p>
            <a:pPr lvl="3"/>
            <a:r>
              <a:rPr lang="en-US" dirty="0" smtClean="0"/>
              <a:t>pushing/pulling</a:t>
            </a:r>
          </a:p>
          <a:p>
            <a:pPr lvl="2"/>
            <a:r>
              <a:rPr lang="en-US" dirty="0" smtClean="0"/>
              <a:t>FAAM </a:t>
            </a:r>
            <a:r>
              <a:rPr lang="en-US" dirty="0" smtClean="0"/>
              <a:t>sport:  athletic oriented </a:t>
            </a:r>
          </a:p>
          <a:p>
            <a:pPr lvl="3"/>
            <a:r>
              <a:rPr lang="en-US" dirty="0" smtClean="0"/>
              <a:t>running, jumping, landing, cutting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bility to participate in sporting activity</a:t>
            </a:r>
          </a:p>
          <a:p>
            <a:pPr marL="914400" lvl="3" indent="0">
              <a:buNone/>
            </a:pPr>
            <a:endParaRPr lang="en-US" dirty="0"/>
          </a:p>
          <a:p>
            <a:pPr lvl="3"/>
            <a:r>
              <a:rPr lang="en-US" sz="1200" dirty="0" err="1" smtClean="0"/>
              <a:t>Hcarcia</a:t>
            </a:r>
            <a:r>
              <a:rPr lang="en-US" sz="1200" dirty="0" smtClean="0"/>
              <a:t>, C. R., Martin, R. L, </a:t>
            </a:r>
            <a:r>
              <a:rPr lang="en-US" sz="1200" dirty="0" err="1" smtClean="0"/>
              <a:t>Drouin</a:t>
            </a:r>
            <a:r>
              <a:rPr lang="en-US" sz="1200" dirty="0" smtClean="0"/>
              <a:t>, J. M. 2008</a:t>
            </a:r>
            <a:endParaRPr lang="en-US" sz="1200" dirty="0"/>
          </a:p>
          <a:p>
            <a:pPr lvl="3"/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Foot and Ankle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low back scales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pwards of 24 different low back scales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rimary focus is on ADL.</a:t>
            </a:r>
          </a:p>
          <a:p>
            <a:pPr lvl="1"/>
            <a:r>
              <a:rPr lang="en-US" dirty="0"/>
              <a:t>Minimum detectable change:  extent of change to be 90% confident that the observed change is real</a:t>
            </a:r>
          </a:p>
          <a:p>
            <a:pPr lvl="1"/>
            <a:r>
              <a:rPr lang="en-US" dirty="0" smtClean="0"/>
              <a:t>Criteria for clinical utility</a:t>
            </a:r>
          </a:p>
          <a:p>
            <a:pPr lvl="2"/>
            <a:r>
              <a:rPr lang="en-US" dirty="0" smtClean="0"/>
              <a:t>Self-administered</a:t>
            </a:r>
          </a:p>
          <a:p>
            <a:pPr lvl="2"/>
            <a:r>
              <a:rPr lang="en-US" dirty="0" smtClean="0"/>
              <a:t>Brief</a:t>
            </a:r>
          </a:p>
          <a:p>
            <a:pPr lvl="2"/>
            <a:r>
              <a:rPr lang="en-US" dirty="0" smtClean="0"/>
              <a:t>Easy to complete</a:t>
            </a:r>
          </a:p>
          <a:p>
            <a:pPr lvl="2"/>
            <a:r>
              <a:rPr lang="en-US" dirty="0" smtClean="0"/>
              <a:t>Simple to score</a:t>
            </a:r>
          </a:p>
          <a:p>
            <a:pPr lvl="2"/>
            <a:endParaRPr lang="en-US" dirty="0"/>
          </a:p>
          <a:p>
            <a:pPr lvl="2"/>
            <a:r>
              <a:rPr lang="en-US" sz="1200" dirty="0" smtClean="0"/>
              <a:t>Davidson, M. Keating, J. L.  2002. 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Low Back Scales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25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Oswestry Questionnaire</a:t>
            </a:r>
          </a:p>
          <a:p>
            <a:pPr lvl="1"/>
            <a:r>
              <a:rPr lang="en-US" dirty="0" smtClean="0"/>
              <a:t>10 questions relative to ADL</a:t>
            </a:r>
          </a:p>
          <a:p>
            <a:pPr lvl="1"/>
            <a:r>
              <a:rPr lang="en-US" dirty="0" smtClean="0"/>
              <a:t>score re: disability</a:t>
            </a:r>
          </a:p>
          <a:p>
            <a:pPr lvl="2"/>
            <a:r>
              <a:rPr lang="en-US" dirty="0" smtClean="0"/>
              <a:t>0 = normal</a:t>
            </a:r>
          </a:p>
          <a:p>
            <a:pPr lvl="2"/>
            <a:r>
              <a:rPr lang="en-US" dirty="0" smtClean="0"/>
              <a:t>5 = dysfunctional</a:t>
            </a:r>
          </a:p>
          <a:p>
            <a:pPr lvl="2"/>
            <a:r>
              <a:rPr lang="en-US" dirty="0" smtClean="0"/>
              <a:t>50 = complete dysfunction</a:t>
            </a:r>
          </a:p>
          <a:p>
            <a:pPr lvl="3"/>
            <a:r>
              <a:rPr lang="en-US" dirty="0" smtClean="0"/>
              <a:t>walking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itting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tanding</a:t>
            </a:r>
          </a:p>
          <a:p>
            <a:pPr lvl="3"/>
            <a:r>
              <a:rPr lang="en-US" dirty="0"/>
              <a:t>l</a:t>
            </a:r>
            <a:r>
              <a:rPr lang="en-US" dirty="0" smtClean="0"/>
              <a:t>ifting</a:t>
            </a:r>
          </a:p>
          <a:p>
            <a:pPr lvl="3"/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200" dirty="0"/>
              <a:t>Fritz, J. M., </a:t>
            </a:r>
            <a:r>
              <a:rPr lang="en-US" sz="1200" dirty="0" err="1"/>
              <a:t>Irrgang</a:t>
            </a:r>
            <a:r>
              <a:rPr lang="en-US" sz="1200" dirty="0"/>
              <a:t>, J. J. (2001)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Low Back </a:t>
            </a:r>
            <a:r>
              <a:rPr lang="en-US" i="1" dirty="0" smtClean="0"/>
              <a:t>Scales</a:t>
            </a:r>
            <a:br>
              <a:rPr lang="en-US" i="1" dirty="0" smtClean="0"/>
            </a:br>
            <a:r>
              <a:rPr lang="en-US" sz="2000" i="1" dirty="0" smtClean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402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Study scholastic students and student-athletes with low back injury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/>
              <a:t>athletes showed less improvement than non-athletes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did athletes have lower levels of baseline disability?? (= higher levels of functional ability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athletes with lower baseline had less of a margin of improvement.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1200" dirty="0"/>
              <a:t>Fritz, J. M. Clifford, S. N. 2010.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Need for athletic version</a:t>
            </a:r>
          </a:p>
        </p:txBody>
      </p:sp>
    </p:spTree>
    <p:extLst>
      <p:ext uri="{BB962C8B-B14F-4D97-AF65-F5344CB8AC3E}">
        <p14:creationId xmlns:p14="http://schemas.microsoft.com/office/powerpoint/2010/main" val="28816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Re-injury rate</a:t>
            </a:r>
          </a:p>
          <a:p>
            <a:pPr lvl="1"/>
            <a:r>
              <a:rPr lang="en-US" dirty="0" smtClean="0"/>
              <a:t>Yale </a:t>
            </a:r>
            <a:r>
              <a:rPr lang="en-US" dirty="0" err="1" smtClean="0"/>
              <a:t>Univ</a:t>
            </a:r>
            <a:r>
              <a:rPr lang="en-US" dirty="0" smtClean="0"/>
              <a:t>: presence of low back pain at the beginning of season indicated a six fold increase in risk of sustaining LS injury in the following year.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Incidence of LS strain in NBA</a:t>
            </a:r>
          </a:p>
          <a:p>
            <a:pPr lvl="1"/>
            <a:r>
              <a:rPr lang="en-US" dirty="0" smtClean="0"/>
              <a:t>survey of 17 seasons: low back injury = 10.2% of all time lost injuries.</a:t>
            </a:r>
          </a:p>
          <a:p>
            <a:pPr lvl="1"/>
            <a:endParaRPr lang="en-US" dirty="0"/>
          </a:p>
          <a:p>
            <a:pPr lvl="1"/>
            <a:r>
              <a:rPr lang="en-US" sz="1200" dirty="0" smtClean="0"/>
              <a:t>Greene, H. S. et al 2001.</a:t>
            </a:r>
          </a:p>
          <a:p>
            <a:pPr lvl="1"/>
            <a:endParaRPr lang="en-US" sz="1200" dirty="0"/>
          </a:p>
          <a:p>
            <a:pPr lvl="1"/>
            <a:r>
              <a:rPr lang="en-US" sz="1200" dirty="0" err="1" smtClean="0"/>
              <a:t>Drakos</a:t>
            </a:r>
            <a:r>
              <a:rPr lang="en-US" sz="1200" dirty="0" smtClean="0"/>
              <a:t>, M.C. et al 2010. </a:t>
            </a:r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Need for athletic version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119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Inability for scale to assess high ability range.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Potential limitation for scales used by highly functioning athletes.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Many routine scales do not adequately measure athlete’s </a:t>
            </a:r>
            <a:r>
              <a:rPr lang="en-US" b="1" i="1" u="sng" dirty="0" smtClean="0"/>
              <a:t>functional </a:t>
            </a:r>
            <a:r>
              <a:rPr lang="en-US" dirty="0" smtClean="0"/>
              <a:t>recovery.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Problem: as rehab progresses, scale may not reflect precise functional ability.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sz="1200" dirty="0" err="1"/>
              <a:t>Reider</a:t>
            </a:r>
            <a:r>
              <a:rPr lang="en-US" sz="1200" dirty="0"/>
              <a:t>, B. 2010.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Ceiling Effect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35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ALBO Scale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Low Back outcome scale for the athletic patient based on ADL and athletic function.</a:t>
            </a:r>
            <a:r>
              <a:rPr lang="en-US" dirty="0"/>
              <a:t>	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memory of Dr. Robert J. Albo, Golden State </a:t>
            </a:r>
            <a:r>
              <a:rPr lang="en-US" dirty="0" smtClean="0"/>
              <a:t>Warriors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ALBO scale</a:t>
            </a:r>
          </a:p>
        </p:txBody>
      </p:sp>
    </p:spTree>
    <p:extLst>
      <p:ext uri="{BB962C8B-B14F-4D97-AF65-F5344CB8AC3E}">
        <p14:creationId xmlns:p14="http://schemas.microsoft.com/office/powerpoint/2010/main" val="3449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39119"/>
            <a:ext cx="3810000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ALBO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25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Components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Demographic information</a:t>
            </a:r>
          </a:p>
          <a:p>
            <a:pPr lvl="1"/>
            <a:r>
              <a:rPr lang="en-US" dirty="0" smtClean="0"/>
              <a:t>Part 1: compare athletic function </a:t>
            </a:r>
            <a:r>
              <a:rPr lang="en-US" i="1" dirty="0" smtClean="0"/>
              <a:t>today</a:t>
            </a:r>
            <a:r>
              <a:rPr lang="en-US" dirty="0" smtClean="0"/>
              <a:t> to prior days in which scale was completed.</a:t>
            </a:r>
          </a:p>
          <a:p>
            <a:pPr lvl="1"/>
            <a:r>
              <a:rPr lang="en-US" dirty="0" smtClean="0"/>
              <a:t>Part 2: ADL</a:t>
            </a:r>
          </a:p>
          <a:p>
            <a:pPr lvl="2"/>
            <a:r>
              <a:rPr lang="en-US" dirty="0" smtClean="0"/>
              <a:t>6 questions: 0 (impossible) – 10 (normal)</a:t>
            </a:r>
          </a:p>
          <a:p>
            <a:pPr lvl="1"/>
            <a:r>
              <a:rPr lang="en-US" dirty="0" smtClean="0"/>
              <a:t>Part 3: Athletic Function</a:t>
            </a:r>
          </a:p>
          <a:p>
            <a:pPr lvl="2"/>
            <a:r>
              <a:rPr lang="en-US" dirty="0" smtClean="0"/>
              <a:t>10 questions: 0 (impossible) --- 10 (normal)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ALBO scale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22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Part 1: Overall, how would you describe your ability to function as an athlete compared to the last time you completed this form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A. better</a:t>
            </a:r>
          </a:p>
          <a:p>
            <a:pPr marL="457200" lvl="1" indent="0">
              <a:buNone/>
            </a:pPr>
            <a:r>
              <a:rPr lang="en-US" dirty="0"/>
              <a:t>B. essentially the same</a:t>
            </a:r>
          </a:p>
          <a:p>
            <a:pPr marL="457200" lvl="1" indent="0">
              <a:buNone/>
            </a:pPr>
            <a:r>
              <a:rPr lang="en-US" dirty="0"/>
              <a:t>C. w</a:t>
            </a:r>
            <a:r>
              <a:rPr lang="en-US" dirty="0" smtClean="0"/>
              <a:t>orse</a:t>
            </a:r>
          </a:p>
          <a:p>
            <a:pPr marL="457200" lvl="1" indent="0">
              <a:buNone/>
            </a:pPr>
            <a:r>
              <a:rPr lang="en-US" sz="2400" dirty="0" smtClean="0"/>
              <a:t>D. this </a:t>
            </a:r>
            <a:r>
              <a:rPr lang="en-US" sz="2400" dirty="0"/>
              <a:t>is my initial completion of the form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ALBO scale</a:t>
            </a:r>
            <a:r>
              <a:rPr lang="en-US" i="1" dirty="0"/>
              <a:t/>
            </a:r>
            <a:br>
              <a:rPr lang="en-US" i="1" dirty="0"/>
            </a:br>
            <a:r>
              <a:rPr lang="en-US" sz="2000" i="1" dirty="0" smtClean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1296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of hands.....how many:</a:t>
            </a:r>
          </a:p>
          <a:p>
            <a:pPr lvl="1"/>
            <a:r>
              <a:rPr lang="en-US" dirty="0" smtClean="0"/>
              <a:t>incorporate outcome scales on a routine basis</a:t>
            </a:r>
          </a:p>
          <a:p>
            <a:pPr lvl="1"/>
            <a:r>
              <a:rPr lang="en-US" dirty="0" smtClean="0"/>
              <a:t>incorporate outcome scales on occasion</a:t>
            </a:r>
          </a:p>
          <a:p>
            <a:pPr lvl="1"/>
            <a:r>
              <a:rPr lang="en-US" dirty="0" smtClean="0"/>
              <a:t>have used outcome scales but have discontinued using them</a:t>
            </a:r>
          </a:p>
          <a:p>
            <a:pPr lvl="1"/>
            <a:r>
              <a:rPr lang="en-US" dirty="0" smtClean="0"/>
              <a:t>are not familiar with outcome scales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24506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</a:t>
            </a:r>
            <a:r>
              <a:rPr lang="en-US" dirty="0"/>
              <a:t>2: Please answer these questions based on your current daily activity health due to your back pain. How difficult is it </a:t>
            </a:r>
            <a:r>
              <a:rPr lang="en-US" dirty="0" smtClean="0"/>
              <a:t>to: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PLEASE </a:t>
            </a:r>
            <a:r>
              <a:rPr lang="en-US" b="1" dirty="0"/>
              <a:t>CIRCLE THE BEST ANSWER</a:t>
            </a:r>
            <a:r>
              <a:rPr lang="en-US" dirty="0" smtClean="0"/>
              <a:t>:</a:t>
            </a:r>
          </a:p>
          <a:p>
            <a:pPr marL="393192" lvl="1" indent="0">
              <a:buNone/>
            </a:pPr>
            <a:endParaRPr lang="en-US" dirty="0"/>
          </a:p>
          <a:p>
            <a:pPr lvl="1"/>
            <a:r>
              <a:rPr lang="en-US" dirty="0"/>
              <a:t>0 (impossible) – 10 (normal) </a:t>
            </a:r>
          </a:p>
          <a:p>
            <a:pPr lvl="1"/>
            <a:r>
              <a:rPr lang="en-US" dirty="0"/>
              <a:t>0  1  2  3  4  5  6  7  8  9  10 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ALBO scale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re: ADL function    </a:t>
            </a:r>
            <a:r>
              <a:rPr lang="en-US" sz="2000" dirty="0" smtClean="0"/>
              <a:t>(continued)</a:t>
            </a:r>
          </a:p>
          <a:p>
            <a:endParaRPr lang="en-US" sz="2000" dirty="0"/>
          </a:p>
          <a:p>
            <a:pPr lvl="1"/>
            <a:r>
              <a:rPr lang="en-US" dirty="0"/>
              <a:t>drive &gt; 30 min</a:t>
            </a:r>
          </a:p>
          <a:p>
            <a:pPr lvl="1"/>
            <a:r>
              <a:rPr lang="en-US" dirty="0"/>
              <a:t>sit &gt; 30 min</a:t>
            </a:r>
          </a:p>
          <a:p>
            <a:pPr lvl="1"/>
            <a:r>
              <a:rPr lang="en-US" dirty="0"/>
              <a:t>walk &gt; 30 min</a:t>
            </a:r>
          </a:p>
          <a:p>
            <a:pPr lvl="1"/>
            <a:r>
              <a:rPr lang="en-US" dirty="0"/>
              <a:t>stand &gt; 30 min</a:t>
            </a:r>
          </a:p>
          <a:p>
            <a:pPr lvl="1"/>
            <a:r>
              <a:rPr lang="en-US" dirty="0"/>
              <a:t>shoes/socks</a:t>
            </a:r>
          </a:p>
          <a:p>
            <a:pPr lvl="1"/>
            <a:r>
              <a:rPr lang="en-US" dirty="0"/>
              <a:t>sleep comfortably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ALBO scale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% ADL Function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Total </a:t>
            </a:r>
            <a:r>
              <a:rPr lang="en-US" sz="2400" dirty="0"/>
              <a:t>Points (sum of all answers) </a:t>
            </a:r>
            <a:r>
              <a:rPr lang="en-US" sz="2400" dirty="0" smtClean="0"/>
              <a:t>= ________</a:t>
            </a:r>
          </a:p>
          <a:p>
            <a:pPr marL="393192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Number of available points (# questions answered x 10) = (maximum = 60</a:t>
            </a:r>
            <a:r>
              <a:rPr lang="en-US" sz="2400" dirty="0" smtClean="0"/>
              <a:t>)</a:t>
            </a:r>
          </a:p>
          <a:p>
            <a:pPr marL="393192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% daily activity function = </a:t>
            </a:r>
            <a:r>
              <a:rPr lang="en-US" sz="2400" dirty="0" smtClean="0"/>
              <a:t>________  (</a:t>
            </a:r>
            <a:r>
              <a:rPr lang="en-US" sz="2400" dirty="0"/>
              <a:t>total points / number of available points) x 100</a:t>
            </a:r>
            <a:r>
              <a:rPr lang="en-US" sz="2400" dirty="0" smtClean="0"/>
              <a:t>.</a:t>
            </a:r>
          </a:p>
          <a:p>
            <a:pPr marL="393192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= % ADL Function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ALBO scale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3: Athletic Function  </a:t>
            </a:r>
            <a:r>
              <a:rPr lang="en-US" dirty="0" smtClean="0"/>
              <a:t>  </a:t>
            </a:r>
            <a:r>
              <a:rPr lang="en-US" sz="2000" dirty="0" smtClean="0"/>
              <a:t>(continued)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/>
              <a:t>0 (impossible) – 10 (normal)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 smtClean="0"/>
              <a:t>Athletic Skill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Non-contact sport specific skills</a:t>
            </a:r>
          </a:p>
          <a:p>
            <a:pPr lvl="2"/>
            <a:r>
              <a:rPr lang="en-US" dirty="0" smtClean="0"/>
              <a:t>Partial team practice (drills &amp; ‘live’ scrimmaging)</a:t>
            </a:r>
          </a:p>
          <a:p>
            <a:pPr lvl="2"/>
            <a:r>
              <a:rPr lang="en-US" dirty="0" smtClean="0"/>
              <a:t>Full team practice w/o restriction</a:t>
            </a:r>
          </a:p>
          <a:p>
            <a:pPr lvl="2"/>
            <a:r>
              <a:rPr lang="en-US" dirty="0" smtClean="0"/>
              <a:t>Competition: what is your ability to compete today?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ALBO scale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 3: Athletic </a:t>
            </a:r>
            <a:r>
              <a:rPr lang="en-US" dirty="0" smtClean="0"/>
              <a:t>Function      </a:t>
            </a:r>
            <a:r>
              <a:rPr lang="en-US" sz="2000" dirty="0" smtClean="0"/>
              <a:t>(continued)</a:t>
            </a:r>
          </a:p>
          <a:p>
            <a:pPr marL="109728" indent="0">
              <a:buNone/>
            </a:pPr>
            <a:endParaRPr lang="en-US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b="1" dirty="0" smtClean="0"/>
              <a:t>PLEASE </a:t>
            </a:r>
            <a:r>
              <a:rPr lang="en-US" b="1" dirty="0"/>
              <a:t>CIRCLE THE BEST ANSWER</a:t>
            </a:r>
            <a:r>
              <a:rPr lang="en-US" dirty="0" smtClean="0"/>
              <a:t>: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/>
          </a:p>
          <a:p>
            <a:pPr lvl="1"/>
            <a:r>
              <a:rPr lang="en-US" dirty="0" smtClean="0"/>
              <a:t>0 (impossible) – 10 (normal) </a:t>
            </a:r>
          </a:p>
          <a:p>
            <a:pPr lvl="1"/>
            <a:r>
              <a:rPr lang="en-US" dirty="0" smtClean="0"/>
              <a:t>0  1  2  3  4  5  6  7  8  9  10 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upper body strength training</a:t>
            </a:r>
          </a:p>
          <a:p>
            <a:pPr lvl="1"/>
            <a:r>
              <a:rPr lang="en-US" dirty="0" smtClean="0"/>
              <a:t>lower body strength training</a:t>
            </a:r>
          </a:p>
          <a:p>
            <a:pPr lvl="1"/>
            <a:r>
              <a:rPr lang="en-US" dirty="0" smtClean="0"/>
              <a:t>core strength training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xplosive strength training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eneral fitness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motion involving rotation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ALBO scale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% Athletic Function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Total </a:t>
            </a:r>
            <a:r>
              <a:rPr lang="en-US" dirty="0"/>
              <a:t>Points (sum of all answers) </a:t>
            </a:r>
            <a:r>
              <a:rPr lang="en-US" dirty="0" smtClean="0"/>
              <a:t>=  ________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Number </a:t>
            </a:r>
            <a:r>
              <a:rPr lang="en-US" dirty="0"/>
              <a:t>of available points (# answers x 10) </a:t>
            </a:r>
            <a:r>
              <a:rPr lang="en-US" dirty="0" smtClean="0"/>
              <a:t> ________  (</a:t>
            </a:r>
            <a:r>
              <a:rPr lang="en-US" dirty="0"/>
              <a:t>maximum = 100)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% </a:t>
            </a:r>
            <a:r>
              <a:rPr lang="en-US" dirty="0"/>
              <a:t>Athletic function = </a:t>
            </a:r>
            <a:r>
              <a:rPr lang="en-US" dirty="0" smtClean="0"/>
              <a:t>________  (</a:t>
            </a:r>
            <a:r>
              <a:rPr lang="en-US" dirty="0"/>
              <a:t>total points / max number of available points) x </a:t>
            </a:r>
            <a:r>
              <a:rPr lang="en-US" dirty="0" smtClean="0"/>
              <a:t>100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= % of Athletic Function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ALBO scale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Too much time to complete</a:t>
            </a:r>
          </a:p>
          <a:p>
            <a:r>
              <a:rPr lang="en-US" dirty="0" smtClean="0"/>
              <a:t>Information not valuable</a:t>
            </a:r>
          </a:p>
          <a:p>
            <a:r>
              <a:rPr lang="en-US" dirty="0" smtClean="0"/>
              <a:t>Didn’t learn this as ATS</a:t>
            </a:r>
          </a:p>
          <a:p>
            <a:r>
              <a:rPr lang="en-US" dirty="0" smtClean="0"/>
              <a:t>I am not sure about this whole evidence based thing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Excuses to not </a:t>
            </a:r>
            <a:br>
              <a:rPr lang="en-US" i="1" dirty="0" smtClean="0"/>
            </a:br>
            <a:r>
              <a:rPr lang="en-US" i="1" dirty="0" smtClean="0"/>
              <a:t>use outcome scales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Outcome scales not part of your routine….you are not alone 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74% AT do not routinely use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We are not </a:t>
            </a:r>
            <a:r>
              <a:rPr lang="en-US" smtClean="0"/>
              <a:t>alone…..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&gt; 50%  PTs do not use</a:t>
            </a:r>
          </a:p>
          <a:p>
            <a:pPr lvl="1"/>
            <a:r>
              <a:rPr lang="en-US" dirty="0" smtClean="0"/>
              <a:t>60% psychologists do not use</a:t>
            </a:r>
          </a:p>
          <a:p>
            <a:pPr lvl="1"/>
            <a:r>
              <a:rPr lang="en-US" dirty="0" smtClean="0"/>
              <a:t>80% psychiatrists do not use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sz="1200" dirty="0" smtClean="0"/>
              <a:t>Snyder Valier, et al 2014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30904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Compliance “buying in”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more thing for ATC to do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more form for athlete-patient to </a:t>
            </a:r>
            <a:r>
              <a:rPr lang="en-US" dirty="0" smtClean="0"/>
              <a:t>complete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Keeping track of timing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aily is too frequent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eekly or bi-weekly somewhat work based on frequency of treatment visit.</a:t>
            </a:r>
          </a:p>
          <a:p>
            <a:pPr lvl="1"/>
            <a:r>
              <a:rPr lang="en-US" dirty="0" smtClean="0"/>
              <a:t>one final completion at RTP.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Challenges</a:t>
            </a:r>
            <a:br>
              <a:rPr lang="en-US" i="1" dirty="0" smtClean="0"/>
            </a:br>
            <a:r>
              <a:rPr lang="en-US" sz="2000" i="1" dirty="0" smtClean="0"/>
              <a:t>(continued)</a:t>
            </a:r>
            <a:br>
              <a:rPr lang="en-US" sz="2000" i="1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173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46</a:t>
            </a:r>
            <a:r>
              <a:rPr lang="en-US" dirty="0"/>
              <a:t>%:  time consuming  to complete</a:t>
            </a:r>
          </a:p>
          <a:p>
            <a:pPr lvl="0"/>
            <a:r>
              <a:rPr lang="en-US" dirty="0"/>
              <a:t>31%:  time consuming to analyze</a:t>
            </a:r>
          </a:p>
          <a:p>
            <a:pPr lvl="0"/>
            <a:r>
              <a:rPr lang="en-US" dirty="0"/>
              <a:t>29%:  lack of administrative support</a:t>
            </a:r>
          </a:p>
          <a:p>
            <a:pPr lvl="0"/>
            <a:r>
              <a:rPr lang="en-US" dirty="0"/>
              <a:t>25%:  simply not worth the </a:t>
            </a:r>
            <a:r>
              <a:rPr lang="en-US" dirty="0" smtClean="0"/>
              <a:t>effort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 smtClean="0"/>
              <a:t>Bottom </a:t>
            </a:r>
            <a:r>
              <a:rPr lang="en-US" dirty="0"/>
              <a:t>line: POEM simply does not meet the clinician’s needs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Drawbacks by AT </a:t>
            </a:r>
            <a:br>
              <a:rPr lang="en-US" i="1" dirty="0" smtClean="0"/>
            </a:br>
            <a:r>
              <a:rPr lang="en-US" i="1" dirty="0" smtClean="0"/>
              <a:t>who do not use </a:t>
            </a:r>
            <a:br>
              <a:rPr lang="en-US" i="1" dirty="0" smtClean="0"/>
            </a:br>
            <a:r>
              <a:rPr lang="en-US" i="1" dirty="0" smtClean="0"/>
              <a:t>POEM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867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“outcomes”?</a:t>
            </a:r>
          </a:p>
          <a:p>
            <a:pPr lvl="1"/>
            <a:r>
              <a:rPr lang="en-US" dirty="0" smtClean="0"/>
              <a:t>“study of the end result of health services that take the patient’s experiences, preferences and values into account”</a:t>
            </a:r>
          </a:p>
          <a:p>
            <a:r>
              <a:rPr lang="en-US" dirty="0"/>
              <a:t>O</a:t>
            </a:r>
            <a:r>
              <a:rPr lang="en-US" dirty="0" smtClean="0"/>
              <a:t>bjective </a:t>
            </a:r>
            <a:r>
              <a:rPr lang="en-US" dirty="0"/>
              <a:t>of measuring outcomes</a:t>
            </a:r>
          </a:p>
          <a:p>
            <a:pPr lvl="1"/>
            <a:r>
              <a:rPr lang="en-US" dirty="0"/>
              <a:t>monitor course of care &amp; rehab</a:t>
            </a:r>
          </a:p>
          <a:p>
            <a:pPr lvl="1"/>
            <a:r>
              <a:rPr lang="en-US" dirty="0"/>
              <a:t>assess end result of rehab </a:t>
            </a:r>
          </a:p>
          <a:p>
            <a:pPr lvl="1"/>
            <a:r>
              <a:rPr lang="en-US" dirty="0" smtClean="0"/>
              <a:t>critical component of EBM</a:t>
            </a:r>
          </a:p>
          <a:p>
            <a:pPr lvl="1"/>
            <a:endParaRPr lang="en-US" dirty="0"/>
          </a:p>
          <a:p>
            <a:pPr lvl="1"/>
            <a:r>
              <a:rPr lang="en-US" sz="1200" dirty="0" err="1"/>
              <a:t>Valovich</a:t>
            </a:r>
            <a:r>
              <a:rPr lang="en-US" sz="1200" dirty="0"/>
              <a:t> McLeod, T. C.,  et al 2008. </a:t>
            </a:r>
            <a:endParaRPr lang="en-US" sz="1200" dirty="0" smtClean="0"/>
          </a:p>
          <a:p>
            <a:pPr marL="393192" lvl="1" indent="0">
              <a:buNone/>
            </a:pPr>
            <a:endParaRPr lang="en-US" sz="1200" dirty="0" smtClean="0"/>
          </a:p>
          <a:p>
            <a:pPr lvl="1"/>
            <a:r>
              <a:rPr lang="en-US" sz="1200" dirty="0" err="1" smtClean="0"/>
              <a:t>Irrgang</a:t>
            </a:r>
            <a:r>
              <a:rPr lang="en-US" sz="1200" dirty="0" smtClean="0"/>
              <a:t>, J. J., et al. 2001.</a:t>
            </a:r>
            <a:endParaRPr lang="en-US" sz="12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Philosophy</a:t>
            </a:r>
          </a:p>
        </p:txBody>
      </p:sp>
    </p:spTree>
    <p:extLst>
      <p:ext uri="{BB962C8B-B14F-4D97-AF65-F5344CB8AC3E}">
        <p14:creationId xmlns:p14="http://schemas.microsoft.com/office/powerpoint/2010/main" val="4323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Sentiments from AT as to drawbacks</a:t>
            </a:r>
          </a:p>
          <a:p>
            <a:pPr lvl="1"/>
            <a:r>
              <a:rPr lang="en-US" sz="2400" dirty="0"/>
              <a:t>44%: time consuming</a:t>
            </a:r>
          </a:p>
          <a:p>
            <a:pPr lvl="1"/>
            <a:r>
              <a:rPr lang="en-US" sz="2400" dirty="0"/>
              <a:t>36%: difficult to execute</a:t>
            </a:r>
          </a:p>
          <a:p>
            <a:pPr lvl="1"/>
            <a:r>
              <a:rPr lang="en-US" sz="2400" dirty="0"/>
              <a:t>31%: confusing</a:t>
            </a:r>
          </a:p>
          <a:p>
            <a:pPr lvl="0"/>
            <a:r>
              <a:rPr lang="en-US" sz="2800" dirty="0"/>
              <a:t>29% thought it was time consuming &amp; confusing for patients</a:t>
            </a:r>
          </a:p>
          <a:p>
            <a:pPr lvl="0"/>
            <a:r>
              <a:rPr lang="en-US" sz="2800" dirty="0"/>
              <a:t>In general AT were ‘uncomfortable’ with technical aspects</a:t>
            </a:r>
          </a:p>
          <a:p>
            <a:pPr lvl="1"/>
            <a:r>
              <a:rPr lang="en-US" sz="2400" dirty="0"/>
              <a:t>scoring</a:t>
            </a:r>
          </a:p>
          <a:p>
            <a:pPr lvl="1"/>
            <a:r>
              <a:rPr lang="en-US" sz="2400" dirty="0"/>
              <a:t>interpretation of information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Drawbacks by AT </a:t>
            </a:r>
            <a:br>
              <a:rPr lang="en-US" i="1" dirty="0" smtClean="0"/>
            </a:br>
            <a:r>
              <a:rPr lang="en-US" i="1" dirty="0" smtClean="0"/>
              <a:t>who use POEM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2239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paper/pencil test familiar to many of us.</a:t>
            </a:r>
          </a:p>
          <a:p>
            <a:r>
              <a:rPr lang="en-US" dirty="0" smtClean="0"/>
              <a:t>Assist all re: tracking injury progress</a:t>
            </a:r>
          </a:p>
          <a:p>
            <a:r>
              <a:rPr lang="en-US" dirty="0" smtClean="0"/>
              <a:t>Can be completed alone by athlete-patient OR with assistance of ATS or ATC</a:t>
            </a:r>
          </a:p>
          <a:p>
            <a:r>
              <a:rPr lang="en-US" dirty="0" smtClean="0"/>
              <a:t>Does not meet precise definition of </a:t>
            </a:r>
            <a:r>
              <a:rPr lang="en-US" i="1" dirty="0" smtClean="0"/>
              <a:t>outcome scale </a:t>
            </a:r>
            <a:r>
              <a:rPr lang="en-US" dirty="0" smtClean="0"/>
              <a:t>but is similar in the sense how it is completed and what it is used for.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>Outcome </a:t>
            </a:r>
            <a:r>
              <a:rPr lang="en-US" i="1" dirty="0" smtClean="0"/>
              <a:t>Scale </a:t>
            </a:r>
            <a:br>
              <a:rPr lang="en-US" i="1" dirty="0" smtClean="0"/>
            </a:br>
            <a:r>
              <a:rPr lang="en-US" i="1" dirty="0" smtClean="0"/>
              <a:t>“</a:t>
            </a:r>
            <a:r>
              <a:rPr lang="en-US" i="1" dirty="0" err="1" smtClean="0"/>
              <a:t>kissin</a:t>
            </a:r>
            <a:r>
              <a:rPr lang="en-US" i="1" dirty="0" smtClean="0"/>
              <a:t>’ cousin”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481138"/>
            <a:ext cx="3394471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SCAT 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745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794635" y="1746155"/>
          <a:ext cx="3554730" cy="399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630"/>
                <a:gridCol w="19431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do you feel today: better, worse, same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Pain scale: 0-10 (10 = bad)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Function scale: 0-10 (10 = good)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Which activity bothers you?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Specific activity re: ADL:  sit for how many minutes…..walk on uneven surfaces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Questions about function might not be recorded as completely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 what extent does athletic activity bothers you: throw, run, jump…..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Simple objective evidence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Somewhat subjective “% RTP”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Gives better feel of FAQ: “what % of RTP am I”.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Get better feel of psychological preparation for RTP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i="1" dirty="0" smtClean="0">
                <a:effectLst/>
              </a:rPr>
              <a:t>Old </a:t>
            </a:r>
            <a:r>
              <a:rPr lang="en-US" i="1" dirty="0">
                <a:effectLst/>
              </a:rPr>
              <a:t>School		         New School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94000" y="1746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Outcome scales</a:t>
            </a:r>
          </a:p>
          <a:p>
            <a:pPr lvl="1"/>
            <a:r>
              <a:rPr lang="en-US" dirty="0" smtClean="0"/>
              <a:t>Philosophy &amp; application of outcome scales as EBM tool</a:t>
            </a:r>
            <a:endParaRPr lang="en-US" dirty="0"/>
          </a:p>
          <a:p>
            <a:pPr lvl="1"/>
            <a:r>
              <a:rPr lang="en-US" dirty="0" smtClean="0"/>
              <a:t>Challenges have been acknowledged</a:t>
            </a:r>
          </a:p>
          <a:p>
            <a:pPr lvl="1"/>
            <a:r>
              <a:rPr lang="en-US" dirty="0" smtClean="0"/>
              <a:t>Benefits are significant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i="1" dirty="0"/>
              <a:t>Example of </a:t>
            </a:r>
            <a:r>
              <a:rPr lang="en-US" i="1" dirty="0" smtClean="0"/>
              <a:t>scales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athology &amp; quality of life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ole of disability scales for general patient &amp; athletic patient.</a:t>
            </a:r>
          </a:p>
          <a:p>
            <a:pPr lvl="1"/>
            <a:r>
              <a:rPr lang="en-US" dirty="0" smtClean="0"/>
              <a:t>How ‘ceiling effect’ affects athletic patient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What </a:t>
            </a:r>
            <a:r>
              <a:rPr lang="en-US" b="1" i="1" dirty="0" smtClean="0"/>
              <a:t>have</a:t>
            </a:r>
            <a:r>
              <a:rPr lang="en-US" i="1" dirty="0" smtClean="0"/>
              <a:t> we learned today????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859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1200" dirty="0" err="1" smtClean="0"/>
              <a:t>Steves</a:t>
            </a:r>
            <a:r>
              <a:rPr lang="en-US" sz="1200" dirty="0" smtClean="0"/>
              <a:t>, R. , </a:t>
            </a:r>
            <a:r>
              <a:rPr lang="en-US" sz="1200" dirty="0" err="1" smtClean="0"/>
              <a:t>Hootman</a:t>
            </a:r>
            <a:r>
              <a:rPr lang="en-US" sz="1200" dirty="0" smtClean="0"/>
              <a:t>, J. M. Evidence-based medicine: what is it and how does it ?? to athletic training. J Athl Train. 2004, 39: 83-87.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1200" dirty="0" err="1" smtClean="0"/>
              <a:t>Denegar</a:t>
            </a:r>
            <a:r>
              <a:rPr lang="en-US" sz="1200" dirty="0" smtClean="0"/>
              <a:t>, C. Advancing patient care: everyone wins. J Athl Train, 2008, 43: 341.</a:t>
            </a:r>
          </a:p>
          <a:p>
            <a:endParaRPr lang="en-US" sz="1200" dirty="0"/>
          </a:p>
          <a:p>
            <a:r>
              <a:rPr lang="en-US" sz="1200" dirty="0" smtClean="0"/>
              <a:t>Snyder Valier, A.R., Jennings, A. L., Parsons, J. T., Vela, L. I. Benefits of and barriers to using patient-rated outcome measures in athletic training. J </a:t>
            </a:r>
            <a:r>
              <a:rPr lang="en-US" sz="1200" dirty="0" err="1" smtClean="0"/>
              <a:t>Athl</a:t>
            </a:r>
            <a:r>
              <a:rPr lang="en-US" sz="1200" dirty="0" smtClean="0"/>
              <a:t> Train, 2014, 49: 674-683.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1200" dirty="0" smtClean="0"/>
              <a:t>Straus, S. E., Richardson, W. S., </a:t>
            </a:r>
            <a:r>
              <a:rPr lang="en-US" sz="1200" dirty="0" err="1" smtClean="0"/>
              <a:t>Glasziou</a:t>
            </a:r>
            <a:r>
              <a:rPr lang="en-US" sz="1200" dirty="0" smtClean="0"/>
              <a:t>, P., Haynes, R. B. Evidence-based medicine. How to teach and practice EBM.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edition, </a:t>
            </a:r>
            <a:r>
              <a:rPr lang="en-US" sz="1200" dirty="0" err="1" smtClean="0"/>
              <a:t>Elsivier</a:t>
            </a:r>
            <a:r>
              <a:rPr lang="en-US" sz="1200" dirty="0"/>
              <a:t> </a:t>
            </a:r>
            <a:r>
              <a:rPr lang="en-US" sz="1200" dirty="0" smtClean="0"/>
              <a:t>Churchill Livingstone, Edinburgh.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1200" dirty="0" err="1"/>
              <a:t>Valovich</a:t>
            </a:r>
            <a:r>
              <a:rPr lang="en-US" sz="1200" dirty="0"/>
              <a:t> McLeod, T. C., Snyder, A. R., Parsons,  J. T., Bay, R. C., </a:t>
            </a:r>
            <a:r>
              <a:rPr lang="en-US" sz="1200" dirty="0" err="1"/>
              <a:t>Michner</a:t>
            </a:r>
            <a:r>
              <a:rPr lang="en-US" sz="1200" dirty="0"/>
              <a:t>, L. A. </a:t>
            </a:r>
            <a:r>
              <a:rPr lang="en-US" sz="1200" dirty="0" err="1"/>
              <a:t>Sauers</a:t>
            </a:r>
            <a:r>
              <a:rPr lang="en-US" sz="1200" dirty="0"/>
              <a:t>, E. L. Using disablement models and clinical outcomes assessment to enable evidence-based athletic training practice, part I: disablement models.  J Athl Train, 2008; </a:t>
            </a:r>
            <a:r>
              <a:rPr lang="en-US" sz="1200" dirty="0" smtClean="0"/>
              <a:t>43: 428-436.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1200" dirty="0" err="1" smtClean="0"/>
              <a:t>Irrgang</a:t>
            </a:r>
            <a:r>
              <a:rPr lang="en-US" sz="1200" dirty="0" smtClean="0"/>
              <a:t>, J. J., Anderson, A. F., Boland, A. L., </a:t>
            </a:r>
            <a:r>
              <a:rPr lang="en-US" sz="1200" dirty="0" err="1" smtClean="0"/>
              <a:t>Harner</a:t>
            </a:r>
            <a:r>
              <a:rPr lang="en-US" sz="1200" dirty="0" smtClean="0"/>
              <a:t>, C. D., </a:t>
            </a:r>
            <a:r>
              <a:rPr lang="en-US" sz="1200" dirty="0" err="1" smtClean="0"/>
              <a:t>Kurosaka</a:t>
            </a:r>
            <a:r>
              <a:rPr lang="en-US" sz="1200" dirty="0" smtClean="0"/>
              <a:t>, M., </a:t>
            </a:r>
            <a:r>
              <a:rPr lang="en-US" sz="1200" dirty="0" err="1" smtClean="0"/>
              <a:t>Neyret</a:t>
            </a:r>
            <a:r>
              <a:rPr lang="en-US" sz="1200" dirty="0" smtClean="0"/>
              <a:t>, P., Richmond, J. C., </a:t>
            </a:r>
            <a:r>
              <a:rPr lang="en-US" sz="1200" dirty="0" err="1" smtClean="0"/>
              <a:t>Shelborne</a:t>
            </a:r>
            <a:r>
              <a:rPr lang="en-US" sz="1200" dirty="0" smtClean="0"/>
              <a:t>, K. D. Development and validation of the International Knee Documentation Committee Subjective Knee Form.  Am J Sports Med. 2001; 29: 600-613.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8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Snyder,  A.  R., Martinez, J. C., Bay, R. C., Parsons, J. T., </a:t>
            </a:r>
            <a:r>
              <a:rPr lang="en-US" sz="1200" dirty="0" err="1" smtClean="0"/>
              <a:t>Sauers</a:t>
            </a:r>
            <a:r>
              <a:rPr lang="en-US" sz="1200" dirty="0" smtClean="0"/>
              <a:t>, E., L. </a:t>
            </a:r>
            <a:r>
              <a:rPr lang="en-US" sz="1200" dirty="0" err="1" smtClean="0"/>
              <a:t>Valovich</a:t>
            </a:r>
            <a:r>
              <a:rPr lang="en-US" sz="1200" dirty="0" smtClean="0"/>
              <a:t> McLeod, T. C.  Health-related quality of life differs between adolescent athletes and adolescent </a:t>
            </a:r>
            <a:r>
              <a:rPr lang="en-US" sz="1200" dirty="0" err="1" smtClean="0"/>
              <a:t>nonathletes</a:t>
            </a:r>
            <a:r>
              <a:rPr lang="en-US" sz="1200" dirty="0" smtClean="0"/>
              <a:t>.   J Sport Rehab; 19: 237-248.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1200" dirty="0"/>
              <a:t>Alberta, F. G, </a:t>
            </a:r>
            <a:r>
              <a:rPr lang="en-US" sz="1200" dirty="0" err="1"/>
              <a:t>ElAttrche</a:t>
            </a:r>
            <a:r>
              <a:rPr lang="en-US" sz="1200" dirty="0"/>
              <a:t>, N. S., Bissell, S., Mohr, K., </a:t>
            </a:r>
            <a:r>
              <a:rPr lang="en-US" sz="1200" dirty="0" err="1"/>
              <a:t>Browdy</a:t>
            </a:r>
            <a:r>
              <a:rPr lang="en-US" sz="1200" dirty="0"/>
              <a:t>, J., </a:t>
            </a:r>
            <a:r>
              <a:rPr lang="en-US" sz="1200" dirty="0" err="1"/>
              <a:t>Yocum</a:t>
            </a:r>
            <a:r>
              <a:rPr lang="en-US" sz="1200" dirty="0"/>
              <a:t>, L., </a:t>
            </a:r>
            <a:r>
              <a:rPr lang="en-US" sz="1200" dirty="0" err="1"/>
              <a:t>Jobe</a:t>
            </a:r>
            <a:r>
              <a:rPr lang="en-US" sz="1200" dirty="0"/>
              <a:t>, F.  The development and validation of a functional assessment tool for the upper extremity in the overhead athlete. Am J  Sport Med. 2010; </a:t>
            </a:r>
            <a:r>
              <a:rPr lang="en-US" sz="1200" dirty="0" smtClean="0"/>
              <a:t>38: 903-911</a:t>
            </a:r>
            <a:r>
              <a:rPr lang="en-US" sz="1200" dirty="0"/>
              <a:t>.</a:t>
            </a:r>
          </a:p>
          <a:p>
            <a:endParaRPr lang="en-US" sz="1200" dirty="0" smtClean="0"/>
          </a:p>
          <a:p>
            <a:r>
              <a:rPr lang="en-US" sz="1200" dirty="0" err="1" smtClean="0"/>
              <a:t>Visentini</a:t>
            </a:r>
            <a:r>
              <a:rPr lang="en-US" sz="1200" dirty="0" smtClean="0"/>
              <a:t> </a:t>
            </a:r>
            <a:r>
              <a:rPr lang="en-US" sz="1200" dirty="0"/>
              <a:t>P. J. , Kahn, K. M., Cook, J. L., Kiss, Z. S., Harcourt, P. R. , </a:t>
            </a:r>
            <a:r>
              <a:rPr lang="en-US" sz="1200" dirty="0" err="1"/>
              <a:t>Wark</a:t>
            </a:r>
            <a:r>
              <a:rPr lang="en-US" sz="1200" dirty="0"/>
              <a:t>. J. D. The VISA score: an index of severity of symptoms in patients with jumper’s knee (patellar </a:t>
            </a:r>
            <a:r>
              <a:rPr lang="en-US" sz="1200" dirty="0" err="1"/>
              <a:t>tendinosis</a:t>
            </a:r>
            <a:r>
              <a:rPr lang="en-US" sz="1200" dirty="0"/>
              <a:t>). Victorian Institute of Sport Tendon Study Group. J </a:t>
            </a:r>
            <a:r>
              <a:rPr lang="en-US" sz="1200" dirty="0" err="1"/>
              <a:t>Sci</a:t>
            </a:r>
            <a:r>
              <a:rPr lang="en-US" sz="1200" dirty="0"/>
              <a:t> Med Sport. 1998; 1</a:t>
            </a:r>
            <a:r>
              <a:rPr lang="en-US" sz="1200" dirty="0" smtClean="0"/>
              <a:t>: </a:t>
            </a:r>
            <a:r>
              <a:rPr lang="en-US" sz="1200" dirty="0"/>
              <a:t>22-28. </a:t>
            </a:r>
            <a:endParaRPr lang="en-US" sz="1200" dirty="0" smtClean="0"/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1200" dirty="0" err="1" smtClean="0"/>
              <a:t>Carcia</a:t>
            </a:r>
            <a:r>
              <a:rPr lang="en-US" sz="1200" dirty="0" smtClean="0"/>
              <a:t>, </a:t>
            </a:r>
            <a:r>
              <a:rPr lang="en-US" sz="1200" dirty="0" smtClean="0"/>
              <a:t>C. R., Martin, R. L., </a:t>
            </a:r>
            <a:r>
              <a:rPr lang="en-US" sz="1200" dirty="0" err="1" smtClean="0"/>
              <a:t>Drouin</a:t>
            </a:r>
            <a:r>
              <a:rPr lang="en-US" sz="1200" dirty="0" smtClean="0"/>
              <a:t>, J. M. Validity of he Foot and  Ankle Ability Measure in Athletes with Chronic Ankle Instability</a:t>
            </a:r>
            <a:r>
              <a:rPr lang="en-US" sz="1200" dirty="0" smtClean="0"/>
              <a:t>.  </a:t>
            </a:r>
            <a:r>
              <a:rPr lang="en-US" sz="1200" dirty="0" smtClean="0"/>
              <a:t>J Athl Train. </a:t>
            </a:r>
            <a:r>
              <a:rPr lang="en-US" sz="1200" smtClean="0"/>
              <a:t>2008; 43: 179-183.</a:t>
            </a:r>
            <a:endParaRPr lang="en-US" sz="1200" dirty="0" smtClean="0"/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1200" dirty="0"/>
              <a:t>Fritz, J. M., </a:t>
            </a:r>
            <a:r>
              <a:rPr lang="en-US" sz="1200" dirty="0" err="1"/>
              <a:t>Irrgang</a:t>
            </a:r>
            <a:r>
              <a:rPr lang="en-US" sz="1200" dirty="0"/>
              <a:t>, J. J. A comparison of a Modified Oswestry low back pain disability questionnaire and the Quebec Pain Disability Scale. Phys Ther. 2001; </a:t>
            </a:r>
            <a:r>
              <a:rPr lang="en-US" sz="1200" dirty="0" smtClean="0"/>
              <a:t>81: 776-788.</a:t>
            </a:r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sz="12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References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45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200" dirty="0"/>
              <a:t>Davidson, M. Keating, J. L. A comparison of five low back disability questionnaires: reliability and responsiveness. Phys Ther. 2002; </a:t>
            </a:r>
            <a:r>
              <a:rPr lang="en-US" sz="1200" dirty="0" smtClean="0"/>
              <a:t>82: </a:t>
            </a:r>
            <a:r>
              <a:rPr lang="en-US" sz="1200" dirty="0"/>
              <a:t>8-24.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1200" dirty="0" smtClean="0"/>
              <a:t>Greene</a:t>
            </a:r>
            <a:r>
              <a:rPr lang="en-US" sz="1200" dirty="0"/>
              <a:t>, H. S., </a:t>
            </a:r>
            <a:r>
              <a:rPr lang="en-US" sz="1200" dirty="0" err="1"/>
              <a:t>Cholweicki</a:t>
            </a:r>
            <a:r>
              <a:rPr lang="en-US" sz="1200" dirty="0"/>
              <a:t>, J., Galloway, M. T., Nguyen, C. V., </a:t>
            </a:r>
            <a:r>
              <a:rPr lang="en-US" sz="1200" dirty="0" err="1"/>
              <a:t>Radebold</a:t>
            </a:r>
            <a:r>
              <a:rPr lang="en-US" sz="1200" dirty="0"/>
              <a:t>, A. A history of low back is a risk factor for recurrent back injuries in varsity athletes. Am J Sport Med. 2001; </a:t>
            </a:r>
            <a:r>
              <a:rPr lang="en-US" sz="1200" dirty="0" smtClean="0"/>
              <a:t>29: </a:t>
            </a:r>
            <a:r>
              <a:rPr lang="en-US" sz="1200" dirty="0"/>
              <a:t>795-800.</a:t>
            </a:r>
          </a:p>
          <a:p>
            <a:endParaRPr lang="en-US" sz="1200" dirty="0"/>
          </a:p>
          <a:p>
            <a:r>
              <a:rPr lang="en-US" sz="1200" dirty="0" err="1" smtClean="0"/>
              <a:t>Drakos</a:t>
            </a:r>
            <a:r>
              <a:rPr lang="en-US" sz="1200" dirty="0"/>
              <a:t>, M. C., </a:t>
            </a:r>
            <a:r>
              <a:rPr lang="en-US" sz="1200" dirty="0" err="1"/>
              <a:t>Domb</a:t>
            </a:r>
            <a:r>
              <a:rPr lang="en-US" sz="1200" dirty="0"/>
              <a:t>, D. Starkey, C., Callahan, L., Allen, A. A. , Injury in the National Basketball Association: a 17-year overview. Sport Health. 2010; </a:t>
            </a:r>
            <a:r>
              <a:rPr lang="en-US" sz="1200" dirty="0" smtClean="0"/>
              <a:t>2: 284-290.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1200" dirty="0" smtClean="0"/>
              <a:t>Fritz</a:t>
            </a:r>
            <a:r>
              <a:rPr lang="en-US" sz="1200" dirty="0"/>
              <a:t>, J. M. Clifford, S. N. Low back pain in adolescents: a comparison of clinical outcomes in sports participants and nonparticipants. J Athl Train. 2010; </a:t>
            </a:r>
            <a:r>
              <a:rPr lang="en-US" sz="1200" dirty="0" smtClean="0"/>
              <a:t>45: 61-66</a:t>
            </a:r>
            <a:r>
              <a:rPr lang="en-US" sz="1200" dirty="0"/>
              <a:t>.</a:t>
            </a:r>
          </a:p>
          <a:p>
            <a:endParaRPr lang="en-US" sz="1200" dirty="0" smtClean="0"/>
          </a:p>
          <a:p>
            <a:r>
              <a:rPr lang="en-US" sz="1200" dirty="0" err="1" smtClean="0"/>
              <a:t>Reider</a:t>
            </a:r>
            <a:r>
              <a:rPr lang="en-US" sz="1200" dirty="0"/>
              <a:t>, B. Dancing on the ceiling. Am J Sport Med. 2010; </a:t>
            </a:r>
            <a:r>
              <a:rPr lang="en-US" sz="1200" dirty="0" smtClean="0"/>
              <a:t>38: 1531-1532.</a:t>
            </a:r>
          </a:p>
          <a:p>
            <a:pPr marL="109728" indent="0">
              <a:buNone/>
            </a:pPr>
            <a:endParaRPr lang="en-US" sz="1200" dirty="0"/>
          </a:p>
          <a:p>
            <a:endParaRPr lang="en-US" sz="1600" dirty="0" smtClean="0"/>
          </a:p>
          <a:p>
            <a:endParaRPr lang="en-US" sz="1600" dirty="0" smtClean="0"/>
          </a:p>
          <a:p>
            <a:pPr marL="109728" indent="0">
              <a:buNone/>
            </a:pPr>
            <a:endParaRPr lang="en-US" sz="1600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smtClean="0"/>
              <a:t>References</a:t>
            </a:r>
            <a:br>
              <a:rPr lang="en-US" i="1" dirty="0" smtClean="0"/>
            </a:br>
            <a:r>
              <a:rPr lang="en-US" sz="2000" i="1" dirty="0" smtClean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Kris </a:t>
            </a:r>
            <a:r>
              <a:rPr lang="en-US" b="1" dirty="0" smtClean="0"/>
              <a:t>Boyle-Walker, MPT</a:t>
            </a:r>
            <a:r>
              <a:rPr lang="en-US" b="1" dirty="0"/>
              <a:t>, OCS, ATC, </a:t>
            </a:r>
            <a:r>
              <a:rPr lang="en-US" b="1" dirty="0" smtClean="0"/>
              <a:t>CHT</a:t>
            </a:r>
          </a:p>
          <a:p>
            <a:r>
              <a:rPr lang="en-US" b="1" dirty="0" err="1" smtClean="0"/>
              <a:t>Kavin</a:t>
            </a:r>
            <a:r>
              <a:rPr lang="en-US" b="1" dirty="0" smtClean="0"/>
              <a:t> Tsang, PhD, ATC</a:t>
            </a:r>
          </a:p>
          <a:p>
            <a:r>
              <a:rPr lang="en-US" b="1" dirty="0" smtClean="0"/>
              <a:t>Carolyn Peters, MS, ATC</a:t>
            </a:r>
          </a:p>
          <a:p>
            <a:r>
              <a:rPr lang="en-US" b="1" dirty="0" smtClean="0"/>
              <a:t>My committee at ATSU</a:t>
            </a:r>
          </a:p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Thanks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34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295400"/>
            <a:ext cx="3365458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Final Thought…</a:t>
            </a:r>
            <a:br>
              <a:rPr lang="en-US" i="1" dirty="0" smtClean="0"/>
            </a:br>
            <a:r>
              <a:rPr lang="en-US" b="0" i="1" dirty="0" smtClean="0"/>
              <a:t>he should have called us……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893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point: </a:t>
            </a:r>
            <a:r>
              <a:rPr lang="en-US" i="1" dirty="0" smtClean="0"/>
              <a:t>Evidence Based Medicine </a:t>
            </a:r>
            <a:endParaRPr lang="en-US" dirty="0" smtClean="0"/>
          </a:p>
          <a:p>
            <a:r>
              <a:rPr lang="en-US" i="1" dirty="0" smtClean="0"/>
              <a:t>EBM</a:t>
            </a:r>
            <a:r>
              <a:rPr lang="en-US" dirty="0" smtClean="0"/>
              <a:t> for ATC</a:t>
            </a:r>
          </a:p>
          <a:p>
            <a:pPr lvl="1"/>
            <a:r>
              <a:rPr lang="en-US" dirty="0" smtClean="0"/>
              <a:t>critical for ATC to adopt these concepts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nhance quality of care </a:t>
            </a:r>
          </a:p>
          <a:p>
            <a:pPr lvl="1"/>
            <a:r>
              <a:rPr lang="en-US" dirty="0"/>
              <a:t>enhance communication of all involved in patient’s </a:t>
            </a:r>
            <a:r>
              <a:rPr lang="en-US" dirty="0" smtClean="0"/>
              <a:t>care</a:t>
            </a:r>
            <a:endParaRPr lang="en-US" baseline="300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1200" dirty="0" err="1" smtClean="0"/>
              <a:t>Steves</a:t>
            </a:r>
            <a:r>
              <a:rPr lang="en-US" sz="1200" dirty="0" smtClean="0"/>
              <a:t>, R., </a:t>
            </a:r>
            <a:r>
              <a:rPr lang="en-US" sz="1200" dirty="0" err="1" smtClean="0"/>
              <a:t>Hootman</a:t>
            </a:r>
            <a:r>
              <a:rPr lang="en-US" sz="1200" dirty="0" smtClean="0"/>
              <a:t>, J. M. 2004.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200" dirty="0" err="1" smtClean="0"/>
              <a:t>Denegar</a:t>
            </a:r>
            <a:r>
              <a:rPr lang="en-US" sz="1200" dirty="0" smtClean="0"/>
              <a:t>, C. 2008.</a:t>
            </a:r>
          </a:p>
          <a:p>
            <a:pPr marL="457200" lvl="1" indent="0">
              <a:buNone/>
            </a:pP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Philosophy </a:t>
            </a:r>
            <a:br>
              <a:rPr lang="en-US" i="1" dirty="0" smtClean="0"/>
            </a:br>
            <a:r>
              <a:rPr lang="en-US" sz="2000" i="1" dirty="0" smtClean="0"/>
              <a:t>(continued)</a:t>
            </a:r>
            <a:br>
              <a:rPr lang="en-US" sz="2000" i="1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69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Evidence Based Medicine is the integration of:</a:t>
            </a:r>
          </a:p>
          <a:p>
            <a:pPr lvl="2"/>
            <a:r>
              <a:rPr lang="en-US" dirty="0" smtClean="0"/>
              <a:t>best </a:t>
            </a:r>
            <a:r>
              <a:rPr lang="en-US" dirty="0"/>
              <a:t>research </a:t>
            </a:r>
            <a:r>
              <a:rPr lang="en-US" dirty="0" smtClean="0"/>
              <a:t>evidence</a:t>
            </a:r>
          </a:p>
          <a:p>
            <a:pPr lvl="3"/>
            <a:r>
              <a:rPr lang="en-US" dirty="0" smtClean="0"/>
              <a:t>clinically relevant patient-oriented research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new research replaces old tests &amp; measurements with new</a:t>
            </a:r>
          </a:p>
          <a:p>
            <a:pPr lvl="2"/>
            <a:r>
              <a:rPr lang="en-US" dirty="0"/>
              <a:t>clinical expertise</a:t>
            </a:r>
          </a:p>
          <a:p>
            <a:pPr lvl="3"/>
            <a:r>
              <a:rPr lang="en-US" dirty="0"/>
              <a:t>use of our clinical skills &amp; past experiences</a:t>
            </a:r>
          </a:p>
          <a:p>
            <a:pPr lvl="3"/>
            <a:r>
              <a:rPr lang="en-US" dirty="0"/>
              <a:t>“do what we do </a:t>
            </a:r>
            <a:r>
              <a:rPr lang="en-US" dirty="0" smtClean="0"/>
              <a:t>best”</a:t>
            </a:r>
          </a:p>
          <a:p>
            <a:pPr lvl="2"/>
            <a:r>
              <a:rPr lang="en-US" dirty="0"/>
              <a:t>patient values</a:t>
            </a:r>
          </a:p>
          <a:p>
            <a:pPr lvl="3"/>
            <a:r>
              <a:rPr lang="en-US" dirty="0"/>
              <a:t>concerns and expectations of each unique patient</a:t>
            </a:r>
          </a:p>
          <a:p>
            <a:pPr lvl="3"/>
            <a:r>
              <a:rPr lang="en-US" dirty="0"/>
              <a:t>all is based on individual clinical </a:t>
            </a:r>
            <a:r>
              <a:rPr lang="en-US" dirty="0" smtClean="0"/>
              <a:t>circumstances.</a:t>
            </a:r>
          </a:p>
          <a:p>
            <a:pPr lvl="3"/>
            <a:endParaRPr lang="en-US" dirty="0"/>
          </a:p>
          <a:p>
            <a:pPr lvl="3"/>
            <a:r>
              <a:rPr lang="en-US" sz="1400" dirty="0" smtClean="0"/>
              <a:t>Straus, S. E. et al. 2005.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Philosophy 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understand &amp; assimilate </a:t>
            </a:r>
            <a:r>
              <a:rPr lang="en-US" i="1" dirty="0" smtClean="0"/>
              <a:t>patient-oriented evidence that matters (POEM)  </a:t>
            </a:r>
            <a:endParaRPr lang="en-US" sz="1200" i="1" dirty="0" smtClean="0"/>
          </a:p>
          <a:p>
            <a:r>
              <a:rPr lang="en-US" i="1" dirty="0" smtClean="0"/>
              <a:t>POEM </a:t>
            </a:r>
            <a:r>
              <a:rPr lang="en-US" dirty="0" smtClean="0"/>
              <a:t>focuses on </a:t>
            </a:r>
            <a:r>
              <a:rPr lang="en-US" i="1" dirty="0" smtClean="0"/>
              <a:t>effect </a:t>
            </a:r>
            <a:r>
              <a:rPr lang="en-US" dirty="0" smtClean="0"/>
              <a:t>of disease process.</a:t>
            </a:r>
          </a:p>
          <a:p>
            <a:r>
              <a:rPr lang="en-US" dirty="0" smtClean="0"/>
              <a:t>Disease-oriented evidence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athology</a:t>
            </a:r>
            <a:endParaRPr lang="en-US" dirty="0"/>
          </a:p>
          <a:p>
            <a:pPr lvl="1"/>
            <a:r>
              <a:rPr lang="en-US" dirty="0" smtClean="0"/>
              <a:t>mechanism of injury</a:t>
            </a:r>
          </a:p>
          <a:p>
            <a:pPr lvl="1"/>
            <a:r>
              <a:rPr lang="en-US" dirty="0" smtClean="0"/>
              <a:t>controlled laboratory studies</a:t>
            </a:r>
          </a:p>
          <a:p>
            <a:pPr marL="0" indent="0">
              <a:buNone/>
            </a:pPr>
            <a:endParaRPr lang="en-US" i="1" dirty="0" smtClean="0"/>
          </a:p>
          <a:p>
            <a:endParaRPr lang="en-US" sz="1200" i="1" dirty="0" smtClean="0"/>
          </a:p>
          <a:p>
            <a:pPr marL="594360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300" dirty="0" err="1"/>
              <a:t>Valovich</a:t>
            </a:r>
            <a:r>
              <a:rPr lang="en-US" sz="1300" dirty="0"/>
              <a:t> McLeod, T. C.,  et al 2008. 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Philosophy 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02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POEM</a:t>
            </a:r>
            <a:r>
              <a:rPr lang="en-US" i="1" dirty="0" smtClean="0"/>
              <a:t> </a:t>
            </a:r>
            <a:r>
              <a:rPr lang="en-US" dirty="0" smtClean="0"/>
              <a:t>gives greater understanding of the true effect of the injury or condition</a:t>
            </a:r>
          </a:p>
          <a:p>
            <a:pPr lvl="1"/>
            <a:r>
              <a:rPr lang="en-US" dirty="0" smtClean="0"/>
              <a:t>includes </a:t>
            </a:r>
            <a:r>
              <a:rPr lang="en-US" i="1" dirty="0" smtClean="0"/>
              <a:t>Health Related Quality of Life (HRQOL)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ymptoms or issues that are of concern to patient</a:t>
            </a:r>
          </a:p>
          <a:p>
            <a:pPr lvl="1"/>
            <a:r>
              <a:rPr lang="en-US" dirty="0" smtClean="0"/>
              <a:t>as a rule, we have overlooked concept of </a:t>
            </a:r>
            <a:r>
              <a:rPr lang="en-US" i="1" dirty="0" smtClean="0"/>
              <a:t>POEM </a:t>
            </a:r>
            <a:r>
              <a:rPr lang="en-US" dirty="0" smtClean="0"/>
              <a:t>in our work.</a:t>
            </a:r>
          </a:p>
          <a:p>
            <a:pPr lvl="1"/>
            <a:r>
              <a:rPr lang="en-US" i="1" dirty="0" smtClean="0"/>
              <a:t>POEM </a:t>
            </a:r>
            <a:r>
              <a:rPr lang="en-US" dirty="0" smtClean="0"/>
              <a:t>studies are important advancements for OUR</a:t>
            </a:r>
            <a:r>
              <a:rPr lang="en-US" i="1" dirty="0" smtClean="0"/>
              <a:t> </a:t>
            </a:r>
            <a:r>
              <a:rPr lang="en-US" dirty="0" smtClean="0"/>
              <a:t>profession. </a:t>
            </a:r>
          </a:p>
          <a:p>
            <a:pPr lvl="1"/>
            <a:endParaRPr lang="en-US" i="1" dirty="0"/>
          </a:p>
          <a:p>
            <a:pPr marL="393192" lvl="1" indent="0">
              <a:buNone/>
            </a:pPr>
            <a:endParaRPr lang="en-US" i="1" dirty="0" smtClean="0"/>
          </a:p>
          <a:p>
            <a:pPr lvl="1"/>
            <a:r>
              <a:rPr lang="en-US" sz="1200" dirty="0" err="1"/>
              <a:t>Valovich</a:t>
            </a:r>
            <a:r>
              <a:rPr lang="en-US" sz="1200" dirty="0"/>
              <a:t> McLeod, T. C.,  et al 2008. </a:t>
            </a:r>
          </a:p>
          <a:p>
            <a:pPr lvl="1"/>
            <a:endParaRPr lang="en-US" i="1" dirty="0" smtClean="0"/>
          </a:p>
          <a:p>
            <a:pPr marL="457200" lvl="1" indent="0">
              <a:buNone/>
            </a:pPr>
            <a:endParaRPr lang="en-US" i="1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Philosophy </a:t>
            </a:r>
            <a:br>
              <a:rPr lang="en-US" i="1" dirty="0"/>
            </a:br>
            <a:r>
              <a:rPr lang="en-US" sz="2000" i="1" dirty="0"/>
              <a:t>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Clinical exam</a:t>
            </a:r>
          </a:p>
          <a:p>
            <a:pPr lvl="1"/>
            <a:r>
              <a:rPr lang="en-US" dirty="0" smtClean="0"/>
              <a:t>Flexibility/ROM</a:t>
            </a:r>
          </a:p>
          <a:p>
            <a:pPr lvl="1"/>
            <a:r>
              <a:rPr lang="en-US" dirty="0" smtClean="0"/>
              <a:t>Strength</a:t>
            </a:r>
          </a:p>
          <a:p>
            <a:pPr lvl="1"/>
            <a:r>
              <a:rPr lang="en-US" smtClean="0"/>
              <a:t>Balance</a:t>
            </a:r>
            <a:endParaRPr lang="en-US" dirty="0" smtClean="0"/>
          </a:p>
          <a:p>
            <a:r>
              <a:rPr lang="en-US" dirty="0" smtClean="0"/>
              <a:t>Functional exam</a:t>
            </a:r>
          </a:p>
          <a:p>
            <a:pPr lvl="1"/>
            <a:r>
              <a:rPr lang="en-US" dirty="0" smtClean="0"/>
              <a:t>Tests to mimic athletic activity</a:t>
            </a:r>
          </a:p>
          <a:p>
            <a:pPr lvl="1"/>
            <a:r>
              <a:rPr lang="en-US" dirty="0" smtClean="0"/>
              <a:t>Sprints/agility test</a:t>
            </a:r>
          </a:p>
          <a:p>
            <a:r>
              <a:rPr lang="en-US" dirty="0" smtClean="0"/>
              <a:t>Medical exam</a:t>
            </a:r>
          </a:p>
          <a:p>
            <a:pPr lvl="1"/>
            <a:r>
              <a:rPr lang="en-US" dirty="0" smtClean="0"/>
              <a:t>Diagnostic exam</a:t>
            </a:r>
          </a:p>
          <a:p>
            <a:pPr lvl="1"/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Good old fashioned visit with the doc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Outcome scales do not replace: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2330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756</TotalTime>
  <Words>2707</Words>
  <Application>Microsoft Office PowerPoint</Application>
  <PresentationFormat>On-screen Show (4:3)</PresentationFormat>
  <Paragraphs>476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Concourse</vt:lpstr>
      <vt:lpstr>  Integrating Outcome Measures into Clinical Practice: You NEED to Do This  </vt:lpstr>
      <vt:lpstr>What do we hope to learn today?</vt:lpstr>
      <vt:lpstr> Challenges</vt:lpstr>
      <vt:lpstr> Philosophy</vt:lpstr>
      <vt:lpstr> Philosophy  (continued) </vt:lpstr>
      <vt:lpstr>Philosophy  (continued)</vt:lpstr>
      <vt:lpstr>Philosophy  (continued)</vt:lpstr>
      <vt:lpstr>Philosophy  (continued)</vt:lpstr>
      <vt:lpstr>Outcome scales do not replace:</vt:lpstr>
      <vt:lpstr>Goals</vt:lpstr>
      <vt:lpstr>Benefits</vt:lpstr>
      <vt:lpstr>Benefits  (continued)</vt:lpstr>
      <vt:lpstr> Description  </vt:lpstr>
      <vt:lpstr>Description (continued)</vt:lpstr>
      <vt:lpstr> Regions </vt:lpstr>
      <vt:lpstr> Examples</vt:lpstr>
      <vt:lpstr> HRQOL </vt:lpstr>
      <vt:lpstr> Upper Extremity</vt:lpstr>
      <vt:lpstr> Patellofemoral Scale: VISA scale</vt:lpstr>
      <vt:lpstr> Foot and Ankle Scale</vt:lpstr>
      <vt:lpstr> Low Back Scales</vt:lpstr>
      <vt:lpstr> Low Back Scales (continued)</vt:lpstr>
      <vt:lpstr> Need for athletic version</vt:lpstr>
      <vt:lpstr> Need for athletic version</vt:lpstr>
      <vt:lpstr> Ceiling Effect</vt:lpstr>
      <vt:lpstr> ALBO scale</vt:lpstr>
      <vt:lpstr>ALBO scale</vt:lpstr>
      <vt:lpstr> ALBO scale</vt:lpstr>
      <vt:lpstr> ALBO scale (continued)</vt:lpstr>
      <vt:lpstr>ALBO scale (continued)</vt:lpstr>
      <vt:lpstr>ALBO scale (continued)</vt:lpstr>
      <vt:lpstr>ALBO scale (continued)</vt:lpstr>
      <vt:lpstr>ALBO scale (continued)</vt:lpstr>
      <vt:lpstr>ALBO scale (continued)</vt:lpstr>
      <vt:lpstr>ALBO scale (continued)</vt:lpstr>
      <vt:lpstr> Excuses to not  use outcome scales</vt:lpstr>
      <vt:lpstr> Challenges</vt:lpstr>
      <vt:lpstr> Challenges (continued) </vt:lpstr>
      <vt:lpstr>Drawbacks by AT  who do not use  POEM</vt:lpstr>
      <vt:lpstr>Drawbacks by AT  who use POEM</vt:lpstr>
      <vt:lpstr>Outcome Scale  “kissin’ cousin”</vt:lpstr>
      <vt:lpstr>SCAT 3</vt:lpstr>
      <vt:lpstr> Old School           New School  </vt:lpstr>
      <vt:lpstr>What have we learned today????</vt:lpstr>
      <vt:lpstr> References</vt:lpstr>
      <vt:lpstr>References (continued)</vt:lpstr>
      <vt:lpstr>References (continued)</vt:lpstr>
      <vt:lpstr>Thanks</vt:lpstr>
      <vt:lpstr>Final Thought… he should have called us……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Outcome Scales</dc:title>
  <dc:creator>Tom E. Abdenour</dc:creator>
  <cp:lastModifiedBy>Windows User</cp:lastModifiedBy>
  <cp:revision>141</cp:revision>
  <dcterms:created xsi:type="dcterms:W3CDTF">2012-05-24T17:12:23Z</dcterms:created>
  <dcterms:modified xsi:type="dcterms:W3CDTF">2015-04-16T02:01:40Z</dcterms:modified>
</cp:coreProperties>
</file>